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3" r:id="rId1"/>
    <p:sldMasterId id="2147483675" r:id="rId2"/>
    <p:sldMasterId id="2147483648" r:id="rId3"/>
  </p:sldMasterIdLst>
  <p:notesMasterIdLst>
    <p:notesMasterId r:id="rId30"/>
  </p:notesMasterIdLst>
  <p:handoutMasterIdLst>
    <p:handoutMasterId r:id="rId31"/>
  </p:handoutMasterIdLst>
  <p:sldIdLst>
    <p:sldId id="350" r:id="rId4"/>
    <p:sldId id="270" r:id="rId5"/>
    <p:sldId id="368" r:id="rId6"/>
    <p:sldId id="356" r:id="rId7"/>
    <p:sldId id="359" r:id="rId8"/>
    <p:sldId id="357" r:id="rId9"/>
    <p:sldId id="353" r:id="rId10"/>
    <p:sldId id="362" r:id="rId11"/>
    <p:sldId id="373" r:id="rId12"/>
    <p:sldId id="341" r:id="rId13"/>
    <p:sldId id="375" r:id="rId14"/>
    <p:sldId id="376" r:id="rId15"/>
    <p:sldId id="374" r:id="rId16"/>
    <p:sldId id="377" r:id="rId17"/>
    <p:sldId id="383" r:id="rId18"/>
    <p:sldId id="378" r:id="rId19"/>
    <p:sldId id="379" r:id="rId20"/>
    <p:sldId id="382" r:id="rId21"/>
    <p:sldId id="370" r:id="rId22"/>
    <p:sldId id="384" r:id="rId23"/>
    <p:sldId id="372" r:id="rId24"/>
    <p:sldId id="365" r:id="rId25"/>
    <p:sldId id="363" r:id="rId26"/>
    <p:sldId id="366" r:id="rId27"/>
    <p:sldId id="369" r:id="rId28"/>
    <p:sldId id="338" r:id="rId2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73A6F9"/>
    <a:srgbClr val="FFCC66"/>
    <a:srgbClr val="FFFF99"/>
    <a:srgbClr val="FFFF66"/>
    <a:srgbClr val="FF66CC"/>
    <a:srgbClr val="009900"/>
    <a:srgbClr val="FFFF00"/>
    <a:srgbClr val="00FFFF"/>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55" autoAdjust="0"/>
    <p:restoredTop sz="86331" autoAdjust="0"/>
  </p:normalViewPr>
  <p:slideViewPr>
    <p:cSldViewPr>
      <p:cViewPr varScale="1">
        <p:scale>
          <a:sx n="73" d="100"/>
          <a:sy n="73" d="100"/>
        </p:scale>
        <p:origin x="122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0"/>
            <a:ext cx="2918621" cy="493237"/>
          </a:xfrm>
          <a:prstGeom prst="rect">
            <a:avLst/>
          </a:prstGeom>
        </p:spPr>
        <p:txBody>
          <a:bodyPr vert="horz" lIns="90618" tIns="45306" rIns="90618" bIns="45306" rtlCol="0"/>
          <a:lstStyle>
            <a:lvl1pPr algn="l">
              <a:defRPr sz="1200"/>
            </a:lvl1pPr>
          </a:lstStyle>
          <a:p>
            <a:r>
              <a:rPr kumimoji="1" lang="en-US" altLang="zh-TW" smtClean="0"/>
              <a:t>H280411</a:t>
            </a:r>
            <a:r>
              <a:rPr kumimoji="1" lang="zh-TW" altLang="en-US" smtClean="0"/>
              <a:t>　新規採用職員研修</a:t>
            </a:r>
            <a:endParaRPr kumimoji="1" lang="ja-JP" altLang="en-US"/>
          </a:p>
        </p:txBody>
      </p:sp>
      <p:sp>
        <p:nvSpPr>
          <p:cNvPr id="3" name="日付プレースホルダ 2"/>
          <p:cNvSpPr>
            <a:spLocks noGrp="1"/>
          </p:cNvSpPr>
          <p:nvPr>
            <p:ph type="dt" sz="quarter" idx="1"/>
          </p:nvPr>
        </p:nvSpPr>
        <p:spPr>
          <a:xfrm>
            <a:off x="3815576" y="0"/>
            <a:ext cx="2918621" cy="493237"/>
          </a:xfrm>
          <a:prstGeom prst="rect">
            <a:avLst/>
          </a:prstGeom>
        </p:spPr>
        <p:txBody>
          <a:bodyPr vert="horz" lIns="90618" tIns="45306" rIns="90618" bIns="45306" rtlCol="0"/>
          <a:lstStyle>
            <a:lvl1pPr algn="r">
              <a:defRPr sz="1200"/>
            </a:lvl1pPr>
          </a:lstStyle>
          <a:p>
            <a:fld id="{C75F1378-B2C1-45AF-8030-C967BC62E703}" type="datetimeFigureOut">
              <a:rPr kumimoji="1" lang="ja-JP" altLang="en-US" smtClean="0"/>
              <a:pPr/>
              <a:t>2019/2/18</a:t>
            </a:fld>
            <a:endParaRPr kumimoji="1" lang="ja-JP" altLang="en-US"/>
          </a:p>
        </p:txBody>
      </p:sp>
      <p:sp>
        <p:nvSpPr>
          <p:cNvPr id="4" name="フッター プレースホルダ 3"/>
          <p:cNvSpPr>
            <a:spLocks noGrp="1"/>
          </p:cNvSpPr>
          <p:nvPr>
            <p:ph type="ftr" sz="quarter" idx="2"/>
          </p:nvPr>
        </p:nvSpPr>
        <p:spPr>
          <a:xfrm>
            <a:off x="5" y="9371505"/>
            <a:ext cx="2918621" cy="493236"/>
          </a:xfrm>
          <a:prstGeom prst="rect">
            <a:avLst/>
          </a:prstGeom>
        </p:spPr>
        <p:txBody>
          <a:bodyPr vert="horz" lIns="90618" tIns="45306" rIns="90618" bIns="4530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576" y="9371505"/>
            <a:ext cx="2918621" cy="493236"/>
          </a:xfrm>
          <a:prstGeom prst="rect">
            <a:avLst/>
          </a:prstGeom>
        </p:spPr>
        <p:txBody>
          <a:bodyPr vert="horz" lIns="90618" tIns="45306" rIns="90618" bIns="45306" rtlCol="0" anchor="b"/>
          <a:lstStyle>
            <a:lvl1pPr algn="r">
              <a:defRPr sz="1200"/>
            </a:lvl1pPr>
          </a:lstStyle>
          <a:p>
            <a:fld id="{608AAC99-2A60-4084-9CDF-80E0F1A08D1A}" type="slidenum">
              <a:rPr kumimoji="1" lang="ja-JP" altLang="en-US" smtClean="0"/>
              <a:pPr/>
              <a:t>‹#›</a:t>
            </a:fld>
            <a:endParaRPr kumimoji="1" lang="ja-JP" altLang="en-US"/>
          </a:p>
        </p:txBody>
      </p:sp>
    </p:spTree>
    <p:extLst>
      <p:ext uri="{BB962C8B-B14F-4D97-AF65-F5344CB8AC3E}">
        <p14:creationId xmlns:p14="http://schemas.microsoft.com/office/powerpoint/2010/main" val="32641389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2918831" cy="493316"/>
          </a:xfrm>
          <a:prstGeom prst="rect">
            <a:avLst/>
          </a:prstGeom>
        </p:spPr>
        <p:txBody>
          <a:bodyPr vert="horz" lIns="90604" tIns="45298" rIns="90604" bIns="45298" rtlCol="0"/>
          <a:lstStyle>
            <a:lvl1pPr algn="l">
              <a:defRPr sz="1200"/>
            </a:lvl1pPr>
          </a:lstStyle>
          <a:p>
            <a:r>
              <a:rPr kumimoji="1" lang="en-US" altLang="zh-TW" smtClean="0"/>
              <a:t>H280411</a:t>
            </a:r>
            <a:r>
              <a:rPr kumimoji="1" lang="zh-TW" altLang="en-US" smtClean="0"/>
              <a:t>　新規採用職員研修</a:t>
            </a:r>
            <a:endParaRPr kumimoji="1" lang="ja-JP" altLang="en-US"/>
          </a:p>
        </p:txBody>
      </p:sp>
      <p:sp>
        <p:nvSpPr>
          <p:cNvPr id="3" name="日付プレースホルダ 2"/>
          <p:cNvSpPr>
            <a:spLocks noGrp="1"/>
          </p:cNvSpPr>
          <p:nvPr>
            <p:ph type="dt" idx="1"/>
          </p:nvPr>
        </p:nvSpPr>
        <p:spPr>
          <a:xfrm>
            <a:off x="3815380" y="0"/>
            <a:ext cx="2918831" cy="493316"/>
          </a:xfrm>
          <a:prstGeom prst="rect">
            <a:avLst/>
          </a:prstGeom>
        </p:spPr>
        <p:txBody>
          <a:bodyPr vert="horz" lIns="90604" tIns="45298" rIns="90604" bIns="45298" rtlCol="0"/>
          <a:lstStyle>
            <a:lvl1pPr algn="r">
              <a:defRPr sz="1200"/>
            </a:lvl1pPr>
          </a:lstStyle>
          <a:p>
            <a:fld id="{11A104CA-A910-4CC6-8759-2AE8B37987AF}" type="datetimeFigureOut">
              <a:rPr kumimoji="1" lang="ja-JP" altLang="en-US" smtClean="0"/>
              <a:pPr/>
              <a:t>2019/2/18</a:t>
            </a:fld>
            <a:endParaRPr kumimoji="1" lang="ja-JP" altLang="en-US"/>
          </a:p>
        </p:txBody>
      </p:sp>
      <p:sp>
        <p:nvSpPr>
          <p:cNvPr id="4" name="スライド イメージ プレースホルダ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04" tIns="45298" rIns="90604" bIns="45298" rtlCol="0" anchor="ctr"/>
          <a:lstStyle/>
          <a:p>
            <a:endParaRPr lang="ja-JP" altLang="en-US"/>
          </a:p>
        </p:txBody>
      </p:sp>
      <p:sp>
        <p:nvSpPr>
          <p:cNvPr id="5" name="ノート プレースホルダ 4"/>
          <p:cNvSpPr>
            <a:spLocks noGrp="1"/>
          </p:cNvSpPr>
          <p:nvPr>
            <p:ph type="body" sz="quarter" idx="3"/>
          </p:nvPr>
        </p:nvSpPr>
        <p:spPr>
          <a:xfrm>
            <a:off x="673577" y="4686505"/>
            <a:ext cx="5388610" cy="4439841"/>
          </a:xfrm>
          <a:prstGeom prst="rect">
            <a:avLst/>
          </a:prstGeom>
        </p:spPr>
        <p:txBody>
          <a:bodyPr vert="horz" lIns="90604" tIns="45298" rIns="90604" bIns="4529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9371285"/>
            <a:ext cx="2918831" cy="493316"/>
          </a:xfrm>
          <a:prstGeom prst="rect">
            <a:avLst/>
          </a:prstGeom>
        </p:spPr>
        <p:txBody>
          <a:bodyPr vert="horz" lIns="90604" tIns="45298" rIns="90604" bIns="4529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80" y="9371285"/>
            <a:ext cx="2918831" cy="493316"/>
          </a:xfrm>
          <a:prstGeom prst="rect">
            <a:avLst/>
          </a:prstGeom>
        </p:spPr>
        <p:txBody>
          <a:bodyPr vert="horz" lIns="90604" tIns="45298" rIns="90604" bIns="45298" rtlCol="0" anchor="b"/>
          <a:lstStyle>
            <a:lvl1pPr algn="r">
              <a:defRPr sz="1200"/>
            </a:lvl1pPr>
          </a:lstStyle>
          <a:p>
            <a:fld id="{E0A4B46F-8056-4DBA-9464-332C703D835D}" type="slidenum">
              <a:rPr kumimoji="1" lang="ja-JP" altLang="en-US" smtClean="0"/>
              <a:pPr/>
              <a:t>‹#›</a:t>
            </a:fld>
            <a:endParaRPr kumimoji="1" lang="ja-JP" altLang="en-US"/>
          </a:p>
        </p:txBody>
      </p:sp>
    </p:spTree>
    <p:extLst>
      <p:ext uri="{BB962C8B-B14F-4D97-AF65-F5344CB8AC3E}">
        <p14:creationId xmlns:p14="http://schemas.microsoft.com/office/powerpoint/2010/main" val="359954331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lang="ja-JP" altLang="en-US" dirty="0" smtClean="0"/>
              <a:t>●あいさつ　　</a:t>
            </a:r>
            <a:endParaRPr lang="en-US" altLang="ja-JP" dirty="0" smtClean="0"/>
          </a:p>
          <a:p>
            <a:endParaRPr kumimoji="1" lang="en-US" altLang="ja-JP" dirty="0"/>
          </a:p>
          <a:p>
            <a:endParaRPr lang="en-US" altLang="ja-JP" dirty="0" smtClean="0"/>
          </a:p>
          <a:p>
            <a:r>
              <a:rPr lang="ja-JP" altLang="en-US" dirty="0" smtClean="0"/>
              <a:t>●配布資料の確認</a:t>
            </a:r>
            <a:endParaRPr lang="en-US" altLang="ja-JP" dirty="0" smtClean="0"/>
          </a:p>
          <a:p>
            <a:endParaRPr kumimoji="1" lang="en-US" altLang="ja-JP" dirty="0"/>
          </a:p>
          <a:p>
            <a:endParaRPr kumimoji="1" lang="en-US" altLang="ja-JP" dirty="0"/>
          </a:p>
          <a:p>
            <a:r>
              <a:rPr lang="ja-JP" altLang="en-US" dirty="0" smtClean="0"/>
              <a:t>●</a:t>
            </a:r>
            <a:r>
              <a:rPr lang="ja-JP" altLang="en-US" dirty="0"/>
              <a:t>紹介</a:t>
            </a:r>
            <a:endParaRPr lang="en-US" altLang="ja-JP" dirty="0" smtClean="0"/>
          </a:p>
          <a:p>
            <a:endParaRPr kumimoji="1" lang="en-US" altLang="ja-JP" dirty="0"/>
          </a:p>
          <a:p>
            <a:endParaRPr lang="en-US" altLang="ja-JP" dirty="0" smtClean="0"/>
          </a:p>
          <a:p>
            <a:endParaRPr kumimoji="1" lang="ja-JP" altLang="en-US" dirty="0"/>
          </a:p>
        </p:txBody>
      </p:sp>
    </p:spTree>
    <p:extLst>
      <p:ext uri="{BB962C8B-B14F-4D97-AF65-F5344CB8AC3E}">
        <p14:creationId xmlns:p14="http://schemas.microsoft.com/office/powerpoint/2010/main" val="1604232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●就学前の施設の概要おさらい）</a:t>
            </a:r>
            <a:endParaRPr lang="en-US" altLang="ja-JP" dirty="0"/>
          </a:p>
          <a:p>
            <a:endParaRPr lang="en-US" altLang="ja-JP" dirty="0" smtClean="0"/>
          </a:p>
          <a:p>
            <a:r>
              <a:rPr lang="ja-JP" altLang="en-US" dirty="0" smtClean="0"/>
              <a:t>・</a:t>
            </a:r>
            <a:r>
              <a:rPr kumimoji="1" lang="ja-JP" altLang="en-US" dirty="0" smtClean="0"/>
              <a:t>では、本日の本題</a:t>
            </a:r>
            <a:endParaRPr kumimoji="1" lang="en-US" altLang="ja-JP" dirty="0" smtClean="0"/>
          </a:p>
          <a:p>
            <a:endParaRPr lang="en-US" altLang="ja-JP" dirty="0" smtClean="0"/>
          </a:p>
          <a:p>
            <a:r>
              <a:rPr lang="ja-JP" altLang="en-US" dirty="0" smtClean="0"/>
              <a:t>・基本的には、「保育所</a:t>
            </a:r>
            <a:r>
              <a:rPr lang="ja-JP" altLang="en-US" dirty="0"/>
              <a:t>」</a:t>
            </a:r>
            <a:r>
              <a:rPr lang="ja-JP" altLang="en-US" dirty="0" smtClean="0"/>
              <a:t>と「幼稚園」</a:t>
            </a:r>
            <a:endParaRPr lang="en-US" altLang="ja-JP" dirty="0" smtClean="0"/>
          </a:p>
          <a:p>
            <a:endParaRPr lang="en-US" altLang="ja-JP" dirty="0"/>
          </a:p>
          <a:p>
            <a:r>
              <a:rPr lang="ja-JP" altLang="en-US" dirty="0" smtClean="0"/>
              <a:t>・また最近ではその両方の機能を併せ持つ「認定こども園」がある</a:t>
            </a:r>
            <a:endParaRPr lang="en-US" altLang="ja-JP" dirty="0" smtClean="0"/>
          </a:p>
          <a:p>
            <a:endParaRPr lang="en-US" altLang="ja-JP" dirty="0"/>
          </a:p>
          <a:p>
            <a:r>
              <a:rPr lang="ja-JP" altLang="en-US" dirty="0" smtClean="0"/>
              <a:t>・「子ども発達支援センター」は児童発達支援に属し、発達等の状況から</a:t>
            </a:r>
            <a:endParaRPr lang="en-US" altLang="ja-JP" dirty="0" smtClean="0"/>
          </a:p>
          <a:p>
            <a:r>
              <a:rPr lang="ja-JP" altLang="en-US" dirty="0" smtClean="0"/>
              <a:t>　集団</a:t>
            </a:r>
            <a:r>
              <a:rPr lang="ja-JP" altLang="en-US" dirty="0"/>
              <a:t>保育</a:t>
            </a:r>
            <a:r>
              <a:rPr lang="ja-JP" altLang="en-US" dirty="0" smtClean="0"/>
              <a:t>よりも療育訓練が適当と思われる子どもが通園する。</a:t>
            </a:r>
            <a:endParaRPr lang="en-US" altLang="ja-JP" dirty="0" smtClean="0"/>
          </a:p>
          <a:p>
            <a:endParaRPr lang="en-US" altLang="ja-JP" dirty="0"/>
          </a:p>
          <a:p>
            <a:r>
              <a:rPr lang="ja-JP" altLang="en-US" dirty="0" smtClean="0"/>
              <a:t>・また、上の３つ（保育所・幼稚園・こども園）等に</a:t>
            </a:r>
            <a:r>
              <a:rPr lang="ja-JP" altLang="en-US" dirty="0"/>
              <a:t>通園</a:t>
            </a:r>
            <a:r>
              <a:rPr lang="ja-JP" altLang="en-US" dirty="0" smtClean="0"/>
              <a:t>しながら子ども発達支援</a:t>
            </a:r>
            <a:endParaRPr lang="en-US" altLang="ja-JP" dirty="0" smtClean="0"/>
          </a:p>
          <a:p>
            <a:r>
              <a:rPr lang="ja-JP" altLang="en-US" dirty="0"/>
              <a:t>　</a:t>
            </a:r>
            <a:r>
              <a:rPr lang="ja-JP" altLang="en-US" dirty="0" smtClean="0"/>
              <a:t>センターに通園する「並行通園」という利用形態もある。</a:t>
            </a:r>
            <a:endParaRPr lang="en-US" altLang="ja-JP" dirty="0" smtClean="0"/>
          </a:p>
        </p:txBody>
      </p:sp>
    </p:spTree>
    <p:extLst>
      <p:ext uri="{BB962C8B-B14F-4D97-AF65-F5344CB8AC3E}">
        <p14:creationId xmlns:p14="http://schemas.microsoft.com/office/powerpoint/2010/main" val="213747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●就学前の施設の概要おさらい）</a:t>
            </a:r>
            <a:endParaRPr lang="en-US" altLang="ja-JP" dirty="0"/>
          </a:p>
          <a:p>
            <a:endParaRPr lang="en-US" altLang="ja-JP" dirty="0" smtClean="0"/>
          </a:p>
          <a:p>
            <a:r>
              <a:rPr lang="ja-JP" altLang="en-US" dirty="0" smtClean="0"/>
              <a:t>・</a:t>
            </a:r>
            <a:r>
              <a:rPr kumimoji="1" lang="ja-JP" altLang="en-US" dirty="0" smtClean="0"/>
              <a:t>では、本日の本題</a:t>
            </a:r>
            <a:endParaRPr kumimoji="1" lang="en-US" altLang="ja-JP" dirty="0" smtClean="0"/>
          </a:p>
          <a:p>
            <a:endParaRPr lang="en-US" altLang="ja-JP" dirty="0" smtClean="0"/>
          </a:p>
          <a:p>
            <a:r>
              <a:rPr lang="ja-JP" altLang="en-US" dirty="0" smtClean="0"/>
              <a:t>・基本的には、「保育所</a:t>
            </a:r>
            <a:r>
              <a:rPr lang="ja-JP" altLang="en-US" dirty="0"/>
              <a:t>」</a:t>
            </a:r>
            <a:r>
              <a:rPr lang="ja-JP" altLang="en-US" dirty="0" smtClean="0"/>
              <a:t>と「幼稚園」</a:t>
            </a:r>
            <a:endParaRPr lang="en-US" altLang="ja-JP" dirty="0" smtClean="0"/>
          </a:p>
          <a:p>
            <a:endParaRPr lang="en-US" altLang="ja-JP" dirty="0"/>
          </a:p>
          <a:p>
            <a:r>
              <a:rPr lang="ja-JP" altLang="en-US" dirty="0" smtClean="0"/>
              <a:t>・また最近ではその両方の機能を併せ持つ「認定こども園」がある</a:t>
            </a:r>
            <a:endParaRPr lang="en-US" altLang="ja-JP" dirty="0" smtClean="0"/>
          </a:p>
          <a:p>
            <a:endParaRPr lang="en-US" altLang="ja-JP" dirty="0"/>
          </a:p>
          <a:p>
            <a:r>
              <a:rPr lang="ja-JP" altLang="en-US" dirty="0" smtClean="0"/>
              <a:t>・「子ども発達支援センター」は児童発達支援に属し、発達等の状況から</a:t>
            </a:r>
            <a:endParaRPr lang="en-US" altLang="ja-JP" dirty="0" smtClean="0"/>
          </a:p>
          <a:p>
            <a:r>
              <a:rPr lang="ja-JP" altLang="en-US" dirty="0" smtClean="0"/>
              <a:t>　集団</a:t>
            </a:r>
            <a:r>
              <a:rPr lang="ja-JP" altLang="en-US" dirty="0"/>
              <a:t>保育</a:t>
            </a:r>
            <a:r>
              <a:rPr lang="ja-JP" altLang="en-US" dirty="0" smtClean="0"/>
              <a:t>よりも療育訓練が適当と思われる子どもが通園する。</a:t>
            </a:r>
            <a:endParaRPr lang="en-US" altLang="ja-JP" dirty="0" smtClean="0"/>
          </a:p>
          <a:p>
            <a:endParaRPr lang="en-US" altLang="ja-JP" dirty="0"/>
          </a:p>
          <a:p>
            <a:r>
              <a:rPr lang="ja-JP" altLang="en-US" dirty="0" smtClean="0"/>
              <a:t>・また、上の３つ（保育所・幼稚園・こども園）等に</a:t>
            </a:r>
            <a:r>
              <a:rPr lang="ja-JP" altLang="en-US" dirty="0"/>
              <a:t>通園</a:t>
            </a:r>
            <a:r>
              <a:rPr lang="ja-JP" altLang="en-US" dirty="0" smtClean="0"/>
              <a:t>しながら子ども発達支援</a:t>
            </a:r>
            <a:endParaRPr lang="en-US" altLang="ja-JP" dirty="0" smtClean="0"/>
          </a:p>
          <a:p>
            <a:r>
              <a:rPr lang="ja-JP" altLang="en-US" dirty="0"/>
              <a:t>　</a:t>
            </a:r>
            <a:r>
              <a:rPr lang="ja-JP" altLang="en-US" dirty="0" smtClean="0"/>
              <a:t>センターに通園する「並行通園」という利用形態もある。</a:t>
            </a:r>
            <a:endParaRPr lang="en-US" altLang="ja-JP" dirty="0" smtClean="0"/>
          </a:p>
        </p:txBody>
      </p:sp>
    </p:spTree>
    <p:extLst>
      <p:ext uri="{BB962C8B-B14F-4D97-AF65-F5344CB8AC3E}">
        <p14:creationId xmlns:p14="http://schemas.microsoft.com/office/powerpoint/2010/main" val="650609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●就学前の施設の概要おさらい）</a:t>
            </a:r>
            <a:endParaRPr lang="en-US" altLang="ja-JP" dirty="0"/>
          </a:p>
          <a:p>
            <a:endParaRPr lang="en-US" altLang="ja-JP" dirty="0" smtClean="0"/>
          </a:p>
          <a:p>
            <a:r>
              <a:rPr lang="ja-JP" altLang="en-US" dirty="0" smtClean="0"/>
              <a:t>・</a:t>
            </a:r>
            <a:r>
              <a:rPr kumimoji="1" lang="ja-JP" altLang="en-US" dirty="0" smtClean="0"/>
              <a:t>では、本日の本題</a:t>
            </a:r>
            <a:endParaRPr kumimoji="1" lang="en-US" altLang="ja-JP" dirty="0" smtClean="0"/>
          </a:p>
          <a:p>
            <a:endParaRPr lang="en-US" altLang="ja-JP" dirty="0" smtClean="0"/>
          </a:p>
          <a:p>
            <a:r>
              <a:rPr lang="ja-JP" altLang="en-US" dirty="0" smtClean="0"/>
              <a:t>・基本的には、「保育所</a:t>
            </a:r>
            <a:r>
              <a:rPr lang="ja-JP" altLang="en-US" dirty="0"/>
              <a:t>」</a:t>
            </a:r>
            <a:r>
              <a:rPr lang="ja-JP" altLang="en-US" dirty="0" smtClean="0"/>
              <a:t>と「幼稚園」</a:t>
            </a:r>
            <a:endParaRPr lang="en-US" altLang="ja-JP" dirty="0" smtClean="0"/>
          </a:p>
          <a:p>
            <a:endParaRPr lang="en-US" altLang="ja-JP" dirty="0"/>
          </a:p>
          <a:p>
            <a:r>
              <a:rPr lang="ja-JP" altLang="en-US" dirty="0" smtClean="0"/>
              <a:t>・また最近ではその両方の機能を併せ持つ「認定こども園」がある</a:t>
            </a:r>
            <a:endParaRPr lang="en-US" altLang="ja-JP" dirty="0" smtClean="0"/>
          </a:p>
          <a:p>
            <a:endParaRPr lang="en-US" altLang="ja-JP" dirty="0"/>
          </a:p>
          <a:p>
            <a:r>
              <a:rPr lang="ja-JP" altLang="en-US" dirty="0" smtClean="0"/>
              <a:t>・「子ども発達支援センター」は児童発達支援に属し、発達等の状況から</a:t>
            </a:r>
            <a:endParaRPr lang="en-US" altLang="ja-JP" dirty="0" smtClean="0"/>
          </a:p>
          <a:p>
            <a:r>
              <a:rPr lang="ja-JP" altLang="en-US" dirty="0" smtClean="0"/>
              <a:t>　集団</a:t>
            </a:r>
            <a:r>
              <a:rPr lang="ja-JP" altLang="en-US" dirty="0"/>
              <a:t>保育</a:t>
            </a:r>
            <a:r>
              <a:rPr lang="ja-JP" altLang="en-US" dirty="0" smtClean="0"/>
              <a:t>よりも療育訓練が適当と思われる子どもが通園する。</a:t>
            </a:r>
            <a:endParaRPr lang="en-US" altLang="ja-JP" dirty="0" smtClean="0"/>
          </a:p>
          <a:p>
            <a:endParaRPr lang="en-US" altLang="ja-JP" dirty="0"/>
          </a:p>
          <a:p>
            <a:r>
              <a:rPr lang="ja-JP" altLang="en-US" dirty="0" smtClean="0"/>
              <a:t>・また、上の３つ（保育所・幼稚園・こども園）等に</a:t>
            </a:r>
            <a:r>
              <a:rPr lang="ja-JP" altLang="en-US" dirty="0"/>
              <a:t>通園</a:t>
            </a:r>
            <a:r>
              <a:rPr lang="ja-JP" altLang="en-US" dirty="0" smtClean="0"/>
              <a:t>しながら子ども発達支援</a:t>
            </a:r>
            <a:endParaRPr lang="en-US" altLang="ja-JP" dirty="0" smtClean="0"/>
          </a:p>
          <a:p>
            <a:r>
              <a:rPr lang="ja-JP" altLang="en-US" dirty="0"/>
              <a:t>　</a:t>
            </a:r>
            <a:r>
              <a:rPr lang="ja-JP" altLang="en-US" dirty="0" smtClean="0"/>
              <a:t>センターに通園する「並行通園」という利用形態もある。</a:t>
            </a:r>
            <a:endParaRPr lang="en-US" altLang="ja-JP" dirty="0" smtClean="0"/>
          </a:p>
        </p:txBody>
      </p:sp>
    </p:spTree>
    <p:extLst>
      <p:ext uri="{BB962C8B-B14F-4D97-AF65-F5344CB8AC3E}">
        <p14:creationId xmlns:p14="http://schemas.microsoft.com/office/powerpoint/2010/main" val="17553176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●就学前の施設の概要おさらい）</a:t>
            </a:r>
            <a:endParaRPr lang="en-US" altLang="ja-JP" dirty="0"/>
          </a:p>
          <a:p>
            <a:endParaRPr lang="en-US" altLang="ja-JP" dirty="0" smtClean="0"/>
          </a:p>
          <a:p>
            <a:r>
              <a:rPr lang="ja-JP" altLang="en-US" dirty="0" smtClean="0"/>
              <a:t>・</a:t>
            </a:r>
            <a:r>
              <a:rPr kumimoji="1" lang="ja-JP" altLang="en-US" dirty="0" smtClean="0"/>
              <a:t>では、本日の本題</a:t>
            </a:r>
            <a:endParaRPr kumimoji="1" lang="en-US" altLang="ja-JP" dirty="0" smtClean="0"/>
          </a:p>
          <a:p>
            <a:endParaRPr lang="en-US" altLang="ja-JP" dirty="0" smtClean="0"/>
          </a:p>
          <a:p>
            <a:r>
              <a:rPr lang="ja-JP" altLang="en-US" dirty="0" smtClean="0"/>
              <a:t>・基本的には、「保育所</a:t>
            </a:r>
            <a:r>
              <a:rPr lang="ja-JP" altLang="en-US" dirty="0"/>
              <a:t>」</a:t>
            </a:r>
            <a:r>
              <a:rPr lang="ja-JP" altLang="en-US" dirty="0" smtClean="0"/>
              <a:t>と「幼稚園」</a:t>
            </a:r>
            <a:endParaRPr lang="en-US" altLang="ja-JP" dirty="0" smtClean="0"/>
          </a:p>
          <a:p>
            <a:endParaRPr lang="en-US" altLang="ja-JP" dirty="0"/>
          </a:p>
          <a:p>
            <a:r>
              <a:rPr lang="ja-JP" altLang="en-US" dirty="0" smtClean="0"/>
              <a:t>・また最近ではその両方の機能を併せ持つ「認定こども園」がある</a:t>
            </a:r>
            <a:endParaRPr lang="en-US" altLang="ja-JP" dirty="0" smtClean="0"/>
          </a:p>
          <a:p>
            <a:endParaRPr lang="en-US" altLang="ja-JP" dirty="0"/>
          </a:p>
          <a:p>
            <a:r>
              <a:rPr lang="ja-JP" altLang="en-US" dirty="0" smtClean="0"/>
              <a:t>・「子ども発達支援センター」は児童発達支援に属し、発達等の状況から</a:t>
            </a:r>
            <a:endParaRPr lang="en-US" altLang="ja-JP" dirty="0" smtClean="0"/>
          </a:p>
          <a:p>
            <a:r>
              <a:rPr lang="ja-JP" altLang="en-US" dirty="0" smtClean="0"/>
              <a:t>　集団</a:t>
            </a:r>
            <a:r>
              <a:rPr lang="ja-JP" altLang="en-US" dirty="0"/>
              <a:t>保育</a:t>
            </a:r>
            <a:r>
              <a:rPr lang="ja-JP" altLang="en-US" dirty="0" smtClean="0"/>
              <a:t>よりも療育訓練が適当と思われる子どもが通園する。</a:t>
            </a:r>
            <a:endParaRPr lang="en-US" altLang="ja-JP" dirty="0" smtClean="0"/>
          </a:p>
          <a:p>
            <a:endParaRPr lang="en-US" altLang="ja-JP" dirty="0"/>
          </a:p>
          <a:p>
            <a:r>
              <a:rPr lang="ja-JP" altLang="en-US" dirty="0" smtClean="0"/>
              <a:t>・また、上の３つ（保育所・幼稚園・こども園）等に</a:t>
            </a:r>
            <a:r>
              <a:rPr lang="ja-JP" altLang="en-US" dirty="0"/>
              <a:t>通園</a:t>
            </a:r>
            <a:r>
              <a:rPr lang="ja-JP" altLang="en-US" dirty="0" smtClean="0"/>
              <a:t>しながら子ども発達支援</a:t>
            </a:r>
            <a:endParaRPr lang="en-US" altLang="ja-JP" dirty="0" smtClean="0"/>
          </a:p>
          <a:p>
            <a:r>
              <a:rPr lang="ja-JP" altLang="en-US" dirty="0"/>
              <a:t>　</a:t>
            </a:r>
            <a:r>
              <a:rPr lang="ja-JP" altLang="en-US" dirty="0" smtClean="0"/>
              <a:t>センターに通園する「並行通園」という利用形態もある。</a:t>
            </a:r>
            <a:endParaRPr lang="en-US" altLang="ja-JP" dirty="0" smtClean="0"/>
          </a:p>
        </p:txBody>
      </p:sp>
    </p:spTree>
    <p:extLst>
      <p:ext uri="{BB962C8B-B14F-4D97-AF65-F5344CB8AC3E}">
        <p14:creationId xmlns:p14="http://schemas.microsoft.com/office/powerpoint/2010/main" val="1578974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●就学前の施設の概要おさらい）</a:t>
            </a:r>
            <a:endParaRPr lang="en-US" altLang="ja-JP" dirty="0"/>
          </a:p>
          <a:p>
            <a:endParaRPr lang="en-US" altLang="ja-JP" dirty="0" smtClean="0"/>
          </a:p>
          <a:p>
            <a:r>
              <a:rPr lang="ja-JP" altLang="en-US" dirty="0" smtClean="0"/>
              <a:t>・</a:t>
            </a:r>
            <a:r>
              <a:rPr kumimoji="1" lang="ja-JP" altLang="en-US" dirty="0" smtClean="0"/>
              <a:t>では、本日の本題</a:t>
            </a:r>
            <a:endParaRPr kumimoji="1" lang="en-US" altLang="ja-JP" dirty="0" smtClean="0"/>
          </a:p>
          <a:p>
            <a:endParaRPr lang="en-US" altLang="ja-JP" dirty="0" smtClean="0"/>
          </a:p>
          <a:p>
            <a:r>
              <a:rPr lang="ja-JP" altLang="en-US" dirty="0" smtClean="0"/>
              <a:t>・基本的には、「保育所</a:t>
            </a:r>
            <a:r>
              <a:rPr lang="ja-JP" altLang="en-US" dirty="0"/>
              <a:t>」</a:t>
            </a:r>
            <a:r>
              <a:rPr lang="ja-JP" altLang="en-US" dirty="0" smtClean="0"/>
              <a:t>と「幼稚園」</a:t>
            </a:r>
            <a:endParaRPr lang="en-US" altLang="ja-JP" dirty="0" smtClean="0"/>
          </a:p>
          <a:p>
            <a:endParaRPr lang="en-US" altLang="ja-JP" dirty="0"/>
          </a:p>
          <a:p>
            <a:r>
              <a:rPr lang="ja-JP" altLang="en-US" dirty="0" smtClean="0"/>
              <a:t>・また最近ではその両方の機能を併せ持つ「認定こども園」がある</a:t>
            </a:r>
            <a:endParaRPr lang="en-US" altLang="ja-JP" dirty="0" smtClean="0"/>
          </a:p>
          <a:p>
            <a:endParaRPr lang="en-US" altLang="ja-JP" dirty="0"/>
          </a:p>
          <a:p>
            <a:r>
              <a:rPr lang="ja-JP" altLang="en-US" dirty="0" smtClean="0"/>
              <a:t>・「子ども発達支援センター」は児童発達支援に属し、発達等の状況から</a:t>
            </a:r>
            <a:endParaRPr lang="en-US" altLang="ja-JP" dirty="0" smtClean="0"/>
          </a:p>
          <a:p>
            <a:r>
              <a:rPr lang="ja-JP" altLang="en-US" dirty="0" smtClean="0"/>
              <a:t>　集団</a:t>
            </a:r>
            <a:r>
              <a:rPr lang="ja-JP" altLang="en-US" dirty="0"/>
              <a:t>保育</a:t>
            </a:r>
            <a:r>
              <a:rPr lang="ja-JP" altLang="en-US" dirty="0" smtClean="0"/>
              <a:t>よりも療育訓練が適当と思われる子どもが通園する。</a:t>
            </a:r>
            <a:endParaRPr lang="en-US" altLang="ja-JP" dirty="0" smtClean="0"/>
          </a:p>
          <a:p>
            <a:endParaRPr lang="en-US" altLang="ja-JP" dirty="0"/>
          </a:p>
          <a:p>
            <a:r>
              <a:rPr lang="ja-JP" altLang="en-US" dirty="0" smtClean="0"/>
              <a:t>・また、上の３つ（保育所・幼稚園・こども園）等に</a:t>
            </a:r>
            <a:r>
              <a:rPr lang="ja-JP" altLang="en-US" dirty="0"/>
              <a:t>通園</a:t>
            </a:r>
            <a:r>
              <a:rPr lang="ja-JP" altLang="en-US" dirty="0" smtClean="0"/>
              <a:t>しながら子ども発達支援</a:t>
            </a:r>
            <a:endParaRPr lang="en-US" altLang="ja-JP" dirty="0" smtClean="0"/>
          </a:p>
          <a:p>
            <a:r>
              <a:rPr lang="ja-JP" altLang="en-US" dirty="0"/>
              <a:t>　</a:t>
            </a:r>
            <a:r>
              <a:rPr lang="ja-JP" altLang="en-US" dirty="0" smtClean="0"/>
              <a:t>センターに通園する「並行通園」という利用形態もある。</a:t>
            </a:r>
            <a:endParaRPr lang="en-US" altLang="ja-JP" dirty="0" smtClean="0"/>
          </a:p>
        </p:txBody>
      </p:sp>
    </p:spTree>
    <p:extLst>
      <p:ext uri="{BB962C8B-B14F-4D97-AF65-F5344CB8AC3E}">
        <p14:creationId xmlns:p14="http://schemas.microsoft.com/office/powerpoint/2010/main" val="3729940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●就学前の施設の概要おさらい）</a:t>
            </a:r>
            <a:endParaRPr lang="en-US" altLang="ja-JP" dirty="0"/>
          </a:p>
          <a:p>
            <a:endParaRPr lang="en-US" altLang="ja-JP" dirty="0" smtClean="0"/>
          </a:p>
          <a:p>
            <a:r>
              <a:rPr lang="ja-JP" altLang="en-US" dirty="0" smtClean="0"/>
              <a:t>・</a:t>
            </a:r>
            <a:r>
              <a:rPr kumimoji="1" lang="ja-JP" altLang="en-US" dirty="0" smtClean="0"/>
              <a:t>では、本日の本題</a:t>
            </a:r>
            <a:endParaRPr kumimoji="1" lang="en-US" altLang="ja-JP" dirty="0" smtClean="0"/>
          </a:p>
          <a:p>
            <a:endParaRPr lang="en-US" altLang="ja-JP" dirty="0" smtClean="0"/>
          </a:p>
          <a:p>
            <a:r>
              <a:rPr lang="ja-JP" altLang="en-US" dirty="0" smtClean="0"/>
              <a:t>・基本的には、「保育所</a:t>
            </a:r>
            <a:r>
              <a:rPr lang="ja-JP" altLang="en-US" dirty="0"/>
              <a:t>」</a:t>
            </a:r>
            <a:r>
              <a:rPr lang="ja-JP" altLang="en-US" dirty="0" smtClean="0"/>
              <a:t>と「幼稚園」</a:t>
            </a:r>
            <a:endParaRPr lang="en-US" altLang="ja-JP" dirty="0" smtClean="0"/>
          </a:p>
          <a:p>
            <a:endParaRPr lang="en-US" altLang="ja-JP" dirty="0"/>
          </a:p>
          <a:p>
            <a:r>
              <a:rPr lang="ja-JP" altLang="en-US" dirty="0" smtClean="0"/>
              <a:t>・また最近ではその両方の機能を併せ持つ「認定こども園」がある</a:t>
            </a:r>
            <a:endParaRPr lang="en-US" altLang="ja-JP" dirty="0" smtClean="0"/>
          </a:p>
          <a:p>
            <a:endParaRPr lang="en-US" altLang="ja-JP" dirty="0"/>
          </a:p>
          <a:p>
            <a:r>
              <a:rPr lang="ja-JP" altLang="en-US" dirty="0" smtClean="0"/>
              <a:t>・「子ども発達支援センター」は児童発達支援に属し、発達等の状況から</a:t>
            </a:r>
            <a:endParaRPr lang="en-US" altLang="ja-JP" dirty="0" smtClean="0"/>
          </a:p>
          <a:p>
            <a:r>
              <a:rPr lang="ja-JP" altLang="en-US" dirty="0" smtClean="0"/>
              <a:t>　集団</a:t>
            </a:r>
            <a:r>
              <a:rPr lang="ja-JP" altLang="en-US" dirty="0"/>
              <a:t>保育</a:t>
            </a:r>
            <a:r>
              <a:rPr lang="ja-JP" altLang="en-US" dirty="0" smtClean="0"/>
              <a:t>よりも療育訓練が適当と思われる子どもが通園する。</a:t>
            </a:r>
            <a:endParaRPr lang="en-US" altLang="ja-JP" dirty="0" smtClean="0"/>
          </a:p>
          <a:p>
            <a:endParaRPr lang="en-US" altLang="ja-JP" dirty="0"/>
          </a:p>
          <a:p>
            <a:r>
              <a:rPr lang="ja-JP" altLang="en-US" dirty="0" smtClean="0"/>
              <a:t>・また、上の３つ（保育所・幼稚園・こども園）等に</a:t>
            </a:r>
            <a:r>
              <a:rPr lang="ja-JP" altLang="en-US" dirty="0"/>
              <a:t>通園</a:t>
            </a:r>
            <a:r>
              <a:rPr lang="ja-JP" altLang="en-US" dirty="0" smtClean="0"/>
              <a:t>しながら子ども発達支援</a:t>
            </a:r>
            <a:endParaRPr lang="en-US" altLang="ja-JP" dirty="0" smtClean="0"/>
          </a:p>
          <a:p>
            <a:r>
              <a:rPr lang="ja-JP" altLang="en-US" dirty="0"/>
              <a:t>　</a:t>
            </a:r>
            <a:r>
              <a:rPr lang="ja-JP" altLang="en-US" dirty="0" smtClean="0"/>
              <a:t>センターに通園する「並行通園」という利用形態もある。</a:t>
            </a:r>
            <a:endParaRPr lang="en-US" altLang="ja-JP" dirty="0" smtClean="0"/>
          </a:p>
        </p:txBody>
      </p:sp>
    </p:spTree>
    <p:extLst>
      <p:ext uri="{BB962C8B-B14F-4D97-AF65-F5344CB8AC3E}">
        <p14:creationId xmlns:p14="http://schemas.microsoft.com/office/powerpoint/2010/main" val="1120611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●就学前の施設の概要おさらい）</a:t>
            </a:r>
            <a:endParaRPr lang="en-US" altLang="ja-JP" dirty="0"/>
          </a:p>
          <a:p>
            <a:endParaRPr lang="en-US" altLang="ja-JP" dirty="0" smtClean="0"/>
          </a:p>
          <a:p>
            <a:r>
              <a:rPr lang="ja-JP" altLang="en-US" dirty="0" smtClean="0"/>
              <a:t>・</a:t>
            </a:r>
            <a:r>
              <a:rPr kumimoji="1" lang="ja-JP" altLang="en-US" dirty="0" smtClean="0"/>
              <a:t>では、本日の本題</a:t>
            </a:r>
            <a:endParaRPr kumimoji="1" lang="en-US" altLang="ja-JP" dirty="0" smtClean="0"/>
          </a:p>
          <a:p>
            <a:endParaRPr lang="en-US" altLang="ja-JP" dirty="0" smtClean="0"/>
          </a:p>
          <a:p>
            <a:r>
              <a:rPr lang="ja-JP" altLang="en-US" dirty="0" smtClean="0"/>
              <a:t>・基本的には、「保育所</a:t>
            </a:r>
            <a:r>
              <a:rPr lang="ja-JP" altLang="en-US" dirty="0"/>
              <a:t>」</a:t>
            </a:r>
            <a:r>
              <a:rPr lang="ja-JP" altLang="en-US" dirty="0" smtClean="0"/>
              <a:t>と「幼稚園」</a:t>
            </a:r>
            <a:endParaRPr lang="en-US" altLang="ja-JP" dirty="0" smtClean="0"/>
          </a:p>
          <a:p>
            <a:endParaRPr lang="en-US" altLang="ja-JP" dirty="0"/>
          </a:p>
          <a:p>
            <a:r>
              <a:rPr lang="ja-JP" altLang="en-US" dirty="0" smtClean="0"/>
              <a:t>・また最近ではその両方の機能を併せ持つ「認定こども園」がある</a:t>
            </a:r>
            <a:endParaRPr lang="en-US" altLang="ja-JP" dirty="0" smtClean="0"/>
          </a:p>
          <a:p>
            <a:endParaRPr lang="en-US" altLang="ja-JP" dirty="0"/>
          </a:p>
          <a:p>
            <a:r>
              <a:rPr lang="ja-JP" altLang="en-US" dirty="0" smtClean="0"/>
              <a:t>・「子ども発達支援センター」は児童発達支援に属し、発達等の状況から</a:t>
            </a:r>
            <a:endParaRPr lang="en-US" altLang="ja-JP" dirty="0" smtClean="0"/>
          </a:p>
          <a:p>
            <a:r>
              <a:rPr lang="ja-JP" altLang="en-US" dirty="0" smtClean="0"/>
              <a:t>　集団</a:t>
            </a:r>
            <a:r>
              <a:rPr lang="ja-JP" altLang="en-US" dirty="0"/>
              <a:t>保育</a:t>
            </a:r>
            <a:r>
              <a:rPr lang="ja-JP" altLang="en-US" dirty="0" smtClean="0"/>
              <a:t>よりも療育訓練が適当と思われる子どもが通園する。</a:t>
            </a:r>
            <a:endParaRPr lang="en-US" altLang="ja-JP" dirty="0" smtClean="0"/>
          </a:p>
          <a:p>
            <a:endParaRPr lang="en-US" altLang="ja-JP" dirty="0"/>
          </a:p>
          <a:p>
            <a:r>
              <a:rPr lang="ja-JP" altLang="en-US" dirty="0" smtClean="0"/>
              <a:t>・また、上の３つ（保育所・幼稚園・こども園）等に</a:t>
            </a:r>
            <a:r>
              <a:rPr lang="ja-JP" altLang="en-US" dirty="0"/>
              <a:t>通園</a:t>
            </a:r>
            <a:r>
              <a:rPr lang="ja-JP" altLang="en-US" dirty="0" smtClean="0"/>
              <a:t>しながら子ども発達支援</a:t>
            </a:r>
            <a:endParaRPr lang="en-US" altLang="ja-JP" dirty="0" smtClean="0"/>
          </a:p>
          <a:p>
            <a:r>
              <a:rPr lang="ja-JP" altLang="en-US" dirty="0"/>
              <a:t>　</a:t>
            </a:r>
            <a:r>
              <a:rPr lang="ja-JP" altLang="en-US" dirty="0" smtClean="0"/>
              <a:t>センターに通園する「並行通園」という利用形態もある。</a:t>
            </a:r>
            <a:endParaRPr lang="en-US" altLang="ja-JP" dirty="0" smtClean="0"/>
          </a:p>
        </p:txBody>
      </p:sp>
    </p:spTree>
    <p:extLst>
      <p:ext uri="{BB962C8B-B14F-4D97-AF65-F5344CB8AC3E}">
        <p14:creationId xmlns:p14="http://schemas.microsoft.com/office/powerpoint/2010/main" val="1537434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●就学前の施設の概要おさらい）</a:t>
            </a:r>
            <a:endParaRPr lang="en-US" altLang="ja-JP" dirty="0"/>
          </a:p>
          <a:p>
            <a:endParaRPr lang="en-US" altLang="ja-JP" dirty="0" smtClean="0"/>
          </a:p>
          <a:p>
            <a:r>
              <a:rPr lang="ja-JP" altLang="en-US" dirty="0" smtClean="0"/>
              <a:t>・</a:t>
            </a:r>
            <a:r>
              <a:rPr kumimoji="1" lang="ja-JP" altLang="en-US" dirty="0" smtClean="0"/>
              <a:t>では、本日の本題</a:t>
            </a:r>
            <a:endParaRPr kumimoji="1" lang="en-US" altLang="ja-JP" dirty="0" smtClean="0"/>
          </a:p>
          <a:p>
            <a:endParaRPr lang="en-US" altLang="ja-JP" dirty="0" smtClean="0"/>
          </a:p>
          <a:p>
            <a:r>
              <a:rPr lang="ja-JP" altLang="en-US" dirty="0" smtClean="0"/>
              <a:t>・基本的には、「保育所</a:t>
            </a:r>
            <a:r>
              <a:rPr lang="ja-JP" altLang="en-US" dirty="0"/>
              <a:t>」</a:t>
            </a:r>
            <a:r>
              <a:rPr lang="ja-JP" altLang="en-US" dirty="0" smtClean="0"/>
              <a:t>と「幼稚園」</a:t>
            </a:r>
            <a:endParaRPr lang="en-US" altLang="ja-JP" dirty="0" smtClean="0"/>
          </a:p>
          <a:p>
            <a:endParaRPr lang="en-US" altLang="ja-JP" dirty="0"/>
          </a:p>
          <a:p>
            <a:r>
              <a:rPr lang="ja-JP" altLang="en-US" dirty="0" smtClean="0"/>
              <a:t>・また最近ではその両方の機能を併せ持つ「認定こども園」がある</a:t>
            </a:r>
            <a:endParaRPr lang="en-US" altLang="ja-JP" dirty="0" smtClean="0"/>
          </a:p>
          <a:p>
            <a:endParaRPr lang="en-US" altLang="ja-JP" dirty="0"/>
          </a:p>
          <a:p>
            <a:r>
              <a:rPr lang="ja-JP" altLang="en-US" dirty="0" smtClean="0"/>
              <a:t>・「子ども発達支援センター」は児童発達支援に属し、発達等の状況から</a:t>
            </a:r>
            <a:endParaRPr lang="en-US" altLang="ja-JP" dirty="0" smtClean="0"/>
          </a:p>
          <a:p>
            <a:r>
              <a:rPr lang="ja-JP" altLang="en-US" dirty="0" smtClean="0"/>
              <a:t>　集団</a:t>
            </a:r>
            <a:r>
              <a:rPr lang="ja-JP" altLang="en-US" dirty="0"/>
              <a:t>保育</a:t>
            </a:r>
            <a:r>
              <a:rPr lang="ja-JP" altLang="en-US" dirty="0" smtClean="0"/>
              <a:t>よりも療育訓練が適当と思われる子どもが通園する。</a:t>
            </a:r>
            <a:endParaRPr lang="en-US" altLang="ja-JP" dirty="0" smtClean="0"/>
          </a:p>
          <a:p>
            <a:endParaRPr lang="en-US" altLang="ja-JP" dirty="0"/>
          </a:p>
          <a:p>
            <a:r>
              <a:rPr lang="ja-JP" altLang="en-US" dirty="0" smtClean="0"/>
              <a:t>・また、上の３つ（保育所・幼稚園・こども園）等に</a:t>
            </a:r>
            <a:r>
              <a:rPr lang="ja-JP" altLang="en-US" dirty="0"/>
              <a:t>通園</a:t>
            </a:r>
            <a:r>
              <a:rPr lang="ja-JP" altLang="en-US" dirty="0" smtClean="0"/>
              <a:t>しながら子ども発達支援</a:t>
            </a:r>
            <a:endParaRPr lang="en-US" altLang="ja-JP" dirty="0" smtClean="0"/>
          </a:p>
          <a:p>
            <a:r>
              <a:rPr lang="ja-JP" altLang="en-US" dirty="0"/>
              <a:t>　</a:t>
            </a:r>
            <a:r>
              <a:rPr lang="ja-JP" altLang="en-US" dirty="0" smtClean="0"/>
              <a:t>センターに通園する「並行通園」という利用形態もある。</a:t>
            </a:r>
            <a:endParaRPr lang="en-US" altLang="ja-JP" dirty="0" smtClean="0"/>
          </a:p>
        </p:txBody>
      </p:sp>
    </p:spTree>
    <p:extLst>
      <p:ext uri="{BB962C8B-B14F-4D97-AF65-F5344CB8AC3E}">
        <p14:creationId xmlns:p14="http://schemas.microsoft.com/office/powerpoint/2010/main" val="2752480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●就学前の施設の概要おさらい）</a:t>
            </a:r>
            <a:endParaRPr lang="en-US" altLang="ja-JP" dirty="0"/>
          </a:p>
          <a:p>
            <a:endParaRPr lang="en-US" altLang="ja-JP" dirty="0" smtClean="0"/>
          </a:p>
          <a:p>
            <a:r>
              <a:rPr lang="ja-JP" altLang="en-US" dirty="0" smtClean="0"/>
              <a:t>・</a:t>
            </a:r>
            <a:r>
              <a:rPr kumimoji="1" lang="ja-JP" altLang="en-US" dirty="0" smtClean="0"/>
              <a:t>では、本日の本題</a:t>
            </a:r>
            <a:endParaRPr kumimoji="1" lang="en-US" altLang="ja-JP" dirty="0" smtClean="0"/>
          </a:p>
          <a:p>
            <a:endParaRPr lang="en-US" altLang="ja-JP" dirty="0" smtClean="0"/>
          </a:p>
          <a:p>
            <a:r>
              <a:rPr lang="ja-JP" altLang="en-US" dirty="0" smtClean="0"/>
              <a:t>・基本的には、「保育所</a:t>
            </a:r>
            <a:r>
              <a:rPr lang="ja-JP" altLang="en-US" dirty="0"/>
              <a:t>」</a:t>
            </a:r>
            <a:r>
              <a:rPr lang="ja-JP" altLang="en-US" dirty="0" smtClean="0"/>
              <a:t>と「幼稚園」</a:t>
            </a:r>
            <a:endParaRPr lang="en-US" altLang="ja-JP" dirty="0" smtClean="0"/>
          </a:p>
          <a:p>
            <a:endParaRPr lang="en-US" altLang="ja-JP" dirty="0"/>
          </a:p>
          <a:p>
            <a:r>
              <a:rPr lang="ja-JP" altLang="en-US" dirty="0" smtClean="0"/>
              <a:t>・また最近ではその両方の機能を併せ持つ「認定こども園」がある</a:t>
            </a:r>
            <a:endParaRPr lang="en-US" altLang="ja-JP" dirty="0" smtClean="0"/>
          </a:p>
          <a:p>
            <a:endParaRPr lang="en-US" altLang="ja-JP" dirty="0"/>
          </a:p>
          <a:p>
            <a:r>
              <a:rPr lang="ja-JP" altLang="en-US" dirty="0" smtClean="0"/>
              <a:t>・「子ども発達支援センター」は児童発達支援に属し、発達等の状況から</a:t>
            </a:r>
            <a:endParaRPr lang="en-US" altLang="ja-JP" dirty="0" smtClean="0"/>
          </a:p>
          <a:p>
            <a:r>
              <a:rPr lang="ja-JP" altLang="en-US" dirty="0" smtClean="0"/>
              <a:t>　集団</a:t>
            </a:r>
            <a:r>
              <a:rPr lang="ja-JP" altLang="en-US" dirty="0"/>
              <a:t>保育</a:t>
            </a:r>
            <a:r>
              <a:rPr lang="ja-JP" altLang="en-US" dirty="0" smtClean="0"/>
              <a:t>よりも療育訓練が適当と思われる子どもが通園する。</a:t>
            </a:r>
            <a:endParaRPr lang="en-US" altLang="ja-JP" dirty="0" smtClean="0"/>
          </a:p>
          <a:p>
            <a:endParaRPr lang="en-US" altLang="ja-JP" dirty="0"/>
          </a:p>
          <a:p>
            <a:r>
              <a:rPr lang="ja-JP" altLang="en-US" dirty="0" smtClean="0"/>
              <a:t>・また、上の３つ（保育所・幼稚園・こども園）等に</a:t>
            </a:r>
            <a:r>
              <a:rPr lang="ja-JP" altLang="en-US" dirty="0"/>
              <a:t>通園</a:t>
            </a:r>
            <a:r>
              <a:rPr lang="ja-JP" altLang="en-US" dirty="0" smtClean="0"/>
              <a:t>しながら子ども発達支援</a:t>
            </a:r>
            <a:endParaRPr lang="en-US" altLang="ja-JP" dirty="0" smtClean="0"/>
          </a:p>
          <a:p>
            <a:r>
              <a:rPr lang="ja-JP" altLang="en-US" dirty="0"/>
              <a:t>　</a:t>
            </a:r>
            <a:r>
              <a:rPr lang="ja-JP" altLang="en-US" dirty="0" smtClean="0"/>
              <a:t>センターに通園する「並行通園」という利用形態もある。</a:t>
            </a:r>
            <a:endParaRPr lang="en-US" altLang="ja-JP" dirty="0" smtClean="0"/>
          </a:p>
        </p:txBody>
      </p:sp>
    </p:spTree>
    <p:extLst>
      <p:ext uri="{BB962C8B-B14F-4D97-AF65-F5344CB8AC3E}">
        <p14:creationId xmlns:p14="http://schemas.microsoft.com/office/powerpoint/2010/main" val="2980680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49047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lang="ja-JP" altLang="en-US" dirty="0" smtClean="0"/>
              <a:t>●</a:t>
            </a:r>
            <a:r>
              <a:rPr lang="ja-JP" altLang="en-US" dirty="0"/>
              <a:t>本日</a:t>
            </a:r>
            <a:r>
              <a:rPr lang="ja-JP" altLang="en-US" dirty="0" smtClean="0"/>
              <a:t>の話の流れ　　</a:t>
            </a:r>
            <a:endParaRPr lang="en-US" altLang="ja-JP" dirty="0" smtClean="0"/>
          </a:p>
          <a:p>
            <a:endParaRPr kumimoji="1" lang="en-US" altLang="ja-JP" dirty="0" smtClean="0"/>
          </a:p>
          <a:p>
            <a:r>
              <a:rPr lang="ja-JP" altLang="en-US" dirty="0" smtClean="0"/>
              <a:t>　今から</a:t>
            </a:r>
            <a:r>
              <a:rPr lang="ja-JP" altLang="en-US" dirty="0"/>
              <a:t>　</a:t>
            </a:r>
            <a:endParaRPr lang="en-US" altLang="ja-JP" dirty="0" smtClean="0"/>
          </a:p>
          <a:p>
            <a:r>
              <a:rPr lang="ja-JP" altLang="en-US" dirty="0" smtClean="0"/>
              <a:t>　約３０分　　概要の説明</a:t>
            </a:r>
            <a:endParaRPr lang="en-US" altLang="ja-JP" dirty="0" smtClean="0"/>
          </a:p>
          <a:p>
            <a:r>
              <a:rPr kumimoji="1" lang="ja-JP" altLang="en-US" dirty="0"/>
              <a:t>　</a:t>
            </a:r>
            <a:r>
              <a:rPr kumimoji="1" lang="ja-JP" altLang="en-US" dirty="0" smtClean="0"/>
              <a:t>その後　　質疑等</a:t>
            </a:r>
            <a:endParaRPr kumimoji="1" lang="en-US" altLang="ja-JP" dirty="0"/>
          </a:p>
        </p:txBody>
      </p:sp>
    </p:spTree>
    <p:extLst>
      <p:ext uri="{BB962C8B-B14F-4D97-AF65-F5344CB8AC3E}">
        <p14:creationId xmlns:p14="http://schemas.microsoft.com/office/powerpoint/2010/main" val="25043090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a:t>
            </a:r>
            <a:r>
              <a:rPr kumimoji="1" lang="ja-JP" altLang="en-US" dirty="0" smtClean="0"/>
              <a:t>子ども発達支援センターの目的</a:t>
            </a:r>
            <a:endParaRPr kumimoji="1" lang="en-US" altLang="ja-JP" dirty="0" smtClean="0"/>
          </a:p>
          <a:p>
            <a:endParaRPr lang="en-US" altLang="ja-JP" dirty="0"/>
          </a:p>
          <a:p>
            <a:endParaRPr lang="en-US" altLang="ja-JP" dirty="0" smtClean="0"/>
          </a:p>
          <a:p>
            <a:r>
              <a:rPr lang="ja-JP" altLang="en-US" dirty="0" smtClean="0"/>
              <a:t>・発達に心配のある子の通園施設。</a:t>
            </a:r>
            <a:endParaRPr lang="en-US" altLang="ja-JP" dirty="0" smtClean="0"/>
          </a:p>
          <a:p>
            <a:endParaRPr kumimoji="1" lang="en-US" altLang="ja-JP" dirty="0" smtClean="0"/>
          </a:p>
          <a:p>
            <a:r>
              <a:rPr lang="ja-JP" altLang="en-US" dirty="0" smtClean="0"/>
              <a:t>・目的</a:t>
            </a:r>
            <a:endParaRPr lang="en-US" altLang="ja-JP" dirty="0" smtClean="0"/>
          </a:p>
        </p:txBody>
      </p:sp>
    </p:spTree>
    <p:extLst>
      <p:ext uri="{BB962C8B-B14F-4D97-AF65-F5344CB8AC3E}">
        <p14:creationId xmlns:p14="http://schemas.microsoft.com/office/powerpoint/2010/main" val="28105684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68103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●２階平面図</a:t>
            </a:r>
            <a:endParaRPr kumimoji="1" lang="en-US" altLang="ja-JP" dirty="0" smtClean="0"/>
          </a:p>
          <a:p>
            <a:endParaRPr lang="en-US" altLang="ja-JP" dirty="0"/>
          </a:p>
          <a:p>
            <a:r>
              <a:rPr kumimoji="1" lang="ja-JP" altLang="en-US" dirty="0" smtClean="0"/>
              <a:t>・すみれ園保育室</a:t>
            </a:r>
            <a:endParaRPr kumimoji="1" lang="en-US" altLang="ja-JP" dirty="0" smtClean="0"/>
          </a:p>
          <a:p>
            <a:endParaRPr lang="en-US" altLang="ja-JP" dirty="0"/>
          </a:p>
          <a:p>
            <a:r>
              <a:rPr kumimoji="1" lang="ja-JP" altLang="en-US" dirty="0" smtClean="0"/>
              <a:t>・バンビ（幼児発達支援教室）保育室</a:t>
            </a:r>
            <a:endParaRPr kumimoji="1" lang="ja-JP" altLang="en-US" dirty="0"/>
          </a:p>
        </p:txBody>
      </p:sp>
    </p:spTree>
    <p:extLst>
      <p:ext uri="{BB962C8B-B14F-4D97-AF65-F5344CB8AC3E}">
        <p14:creationId xmlns:p14="http://schemas.microsoft.com/office/powerpoint/2010/main" val="38081386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●２階平面図</a:t>
            </a:r>
            <a:endParaRPr kumimoji="1" lang="en-US" altLang="ja-JP" dirty="0" smtClean="0"/>
          </a:p>
          <a:p>
            <a:endParaRPr lang="en-US" altLang="ja-JP" dirty="0"/>
          </a:p>
          <a:p>
            <a:r>
              <a:rPr kumimoji="1" lang="ja-JP" altLang="en-US" dirty="0" smtClean="0"/>
              <a:t>・すみれ園保育室</a:t>
            </a:r>
            <a:endParaRPr kumimoji="1" lang="en-US" altLang="ja-JP" dirty="0" smtClean="0"/>
          </a:p>
          <a:p>
            <a:endParaRPr lang="en-US" altLang="ja-JP" dirty="0"/>
          </a:p>
          <a:p>
            <a:r>
              <a:rPr kumimoji="1" lang="ja-JP" altLang="en-US" dirty="0" smtClean="0"/>
              <a:t>・バンビ（幼児発達支援教室）保育室</a:t>
            </a:r>
            <a:endParaRPr kumimoji="1" lang="ja-JP" altLang="en-US" dirty="0"/>
          </a:p>
        </p:txBody>
      </p:sp>
    </p:spTree>
    <p:extLst>
      <p:ext uri="{BB962C8B-B14F-4D97-AF65-F5344CB8AC3E}">
        <p14:creationId xmlns:p14="http://schemas.microsoft.com/office/powerpoint/2010/main" val="36319173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●２階平面図</a:t>
            </a:r>
            <a:endParaRPr kumimoji="1" lang="en-US" altLang="ja-JP" dirty="0" smtClean="0"/>
          </a:p>
          <a:p>
            <a:endParaRPr lang="en-US" altLang="ja-JP" dirty="0"/>
          </a:p>
          <a:p>
            <a:r>
              <a:rPr kumimoji="1" lang="ja-JP" altLang="en-US" dirty="0" smtClean="0"/>
              <a:t>・すみれ園保育室</a:t>
            </a:r>
            <a:endParaRPr kumimoji="1" lang="en-US" altLang="ja-JP" dirty="0" smtClean="0"/>
          </a:p>
          <a:p>
            <a:endParaRPr lang="en-US" altLang="ja-JP" dirty="0"/>
          </a:p>
          <a:p>
            <a:r>
              <a:rPr kumimoji="1" lang="ja-JP" altLang="en-US" dirty="0" smtClean="0"/>
              <a:t>・バンビ（幼児発達支援教室）保育室</a:t>
            </a:r>
            <a:endParaRPr kumimoji="1" lang="ja-JP" altLang="en-US" dirty="0"/>
          </a:p>
        </p:txBody>
      </p:sp>
    </p:spTree>
    <p:extLst>
      <p:ext uri="{BB962C8B-B14F-4D97-AF65-F5344CB8AC3E}">
        <p14:creationId xmlns:p14="http://schemas.microsoft.com/office/powerpoint/2010/main" val="38183605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●２階平面図</a:t>
            </a:r>
            <a:endParaRPr kumimoji="1" lang="en-US" altLang="ja-JP" dirty="0" smtClean="0"/>
          </a:p>
          <a:p>
            <a:endParaRPr lang="en-US" altLang="ja-JP" dirty="0"/>
          </a:p>
          <a:p>
            <a:r>
              <a:rPr kumimoji="1" lang="ja-JP" altLang="en-US" dirty="0" smtClean="0"/>
              <a:t>・すみれ園保育室</a:t>
            </a:r>
            <a:endParaRPr kumimoji="1" lang="en-US" altLang="ja-JP" dirty="0" smtClean="0"/>
          </a:p>
          <a:p>
            <a:endParaRPr lang="en-US" altLang="ja-JP" dirty="0"/>
          </a:p>
          <a:p>
            <a:r>
              <a:rPr kumimoji="1" lang="ja-JP" altLang="en-US" dirty="0" smtClean="0"/>
              <a:t>・バンビ（幼児発達支援教室）保育室</a:t>
            </a:r>
            <a:endParaRPr kumimoji="1" lang="ja-JP" altLang="en-US" dirty="0"/>
          </a:p>
        </p:txBody>
      </p:sp>
    </p:spTree>
    <p:extLst>
      <p:ext uri="{BB962C8B-B14F-4D97-AF65-F5344CB8AC3E}">
        <p14:creationId xmlns:p14="http://schemas.microsoft.com/office/powerpoint/2010/main" val="2770260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a:t>
            </a:r>
            <a:r>
              <a:rPr kumimoji="1" lang="ja-JP" altLang="en-US" dirty="0" smtClean="0"/>
              <a:t>子ども発達支援センターの目的</a:t>
            </a:r>
            <a:endParaRPr kumimoji="1" lang="en-US" altLang="ja-JP" dirty="0" smtClean="0"/>
          </a:p>
          <a:p>
            <a:endParaRPr lang="en-US" altLang="ja-JP" dirty="0"/>
          </a:p>
          <a:p>
            <a:endParaRPr lang="en-US" altLang="ja-JP" dirty="0" smtClean="0"/>
          </a:p>
          <a:p>
            <a:r>
              <a:rPr lang="ja-JP" altLang="en-US" dirty="0" smtClean="0"/>
              <a:t>・発達に心配のある子の通園施設。</a:t>
            </a:r>
            <a:endParaRPr lang="en-US" altLang="ja-JP" dirty="0" smtClean="0"/>
          </a:p>
          <a:p>
            <a:endParaRPr kumimoji="1" lang="en-US" altLang="ja-JP" dirty="0" smtClean="0"/>
          </a:p>
          <a:p>
            <a:r>
              <a:rPr lang="ja-JP" altLang="en-US" dirty="0" smtClean="0"/>
              <a:t>・目的</a:t>
            </a:r>
            <a:endParaRPr lang="en-US" altLang="ja-JP" dirty="0" smtClean="0"/>
          </a:p>
        </p:txBody>
      </p:sp>
    </p:spTree>
    <p:extLst>
      <p:ext uri="{BB962C8B-B14F-4D97-AF65-F5344CB8AC3E}">
        <p14:creationId xmlns:p14="http://schemas.microsoft.com/office/powerpoint/2010/main" val="549864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a:t>
            </a:r>
            <a:r>
              <a:rPr kumimoji="1" lang="ja-JP" altLang="en-US" dirty="0" smtClean="0"/>
              <a:t>本日のテーマは、子ども発達支援センターの概要ですが</a:t>
            </a:r>
            <a:endParaRPr kumimoji="1" lang="en-US" altLang="ja-JP" dirty="0" smtClean="0"/>
          </a:p>
          <a:p>
            <a:endParaRPr lang="en-US" altLang="ja-JP" dirty="0"/>
          </a:p>
          <a:p>
            <a:r>
              <a:rPr lang="ja-JP" altLang="en-US" dirty="0" smtClean="0"/>
              <a:t>・発達支援センターの内容に少し子育て全般を取り巻く状況についてお話。</a:t>
            </a:r>
            <a:endParaRPr kumimoji="1" lang="en-US" altLang="ja-JP" dirty="0" smtClean="0"/>
          </a:p>
          <a:p>
            <a:endParaRPr lang="en-US" altLang="ja-JP" dirty="0" smtClean="0"/>
          </a:p>
          <a:p>
            <a:r>
              <a:rPr lang="ja-JP" altLang="en-US" dirty="0" smtClean="0"/>
              <a:t>・待機児童問題が深刻化する中、今年の５月３１日に「子育て安心プラン」が</a:t>
            </a:r>
            <a:endParaRPr lang="en-US" altLang="ja-JP" dirty="0" smtClean="0"/>
          </a:p>
          <a:p>
            <a:r>
              <a:rPr kumimoji="1" lang="ja-JP" altLang="en-US" dirty="0"/>
              <a:t>　</a:t>
            </a:r>
            <a:r>
              <a:rPr lang="ja-JP" altLang="en-US" dirty="0"/>
              <a:t>発表</a:t>
            </a:r>
            <a:r>
              <a:rPr kumimoji="1" lang="ja-JP" altLang="en-US" dirty="0" smtClean="0"/>
              <a:t>されたところ。</a:t>
            </a:r>
            <a:endParaRPr kumimoji="1" lang="en-US" altLang="ja-JP" dirty="0" smtClean="0"/>
          </a:p>
          <a:p>
            <a:endParaRPr lang="en-US" altLang="ja-JP" dirty="0"/>
          </a:p>
          <a:p>
            <a:r>
              <a:rPr kumimoji="1" lang="ja-JP" altLang="en-US" dirty="0" smtClean="0"/>
              <a:t>・新たなプラン</a:t>
            </a:r>
            <a:r>
              <a:rPr lang="ja-JP" altLang="en-US" dirty="0" smtClean="0"/>
              <a:t>においては平成３１年度末の２年間（遅くとも３年間）で</a:t>
            </a:r>
            <a:endParaRPr lang="en-US" altLang="ja-JP" dirty="0" smtClean="0"/>
          </a:p>
          <a:p>
            <a:r>
              <a:rPr lang="ja-JP" altLang="en-US" dirty="0"/>
              <a:t>　</a:t>
            </a:r>
            <a:r>
              <a:rPr lang="ja-JP" altLang="en-US" dirty="0" smtClean="0"/>
              <a:t>待機児童を解消する予定。</a:t>
            </a:r>
            <a:endParaRPr lang="en-US" altLang="ja-JP" dirty="0" smtClean="0"/>
          </a:p>
          <a:p>
            <a:endParaRPr kumimoji="1" lang="en-US" altLang="ja-JP" dirty="0"/>
          </a:p>
          <a:p>
            <a:r>
              <a:rPr lang="ja-JP" altLang="en-US" dirty="0" smtClean="0"/>
              <a:t>・ｃｆ。大東の待機児童（年度当初）</a:t>
            </a:r>
            <a:endParaRPr lang="en-US" altLang="ja-JP" dirty="0" smtClean="0"/>
          </a:p>
          <a:p>
            <a:r>
              <a:rPr kumimoji="1" lang="ja-JP" altLang="en-US" dirty="0"/>
              <a:t>　</a:t>
            </a:r>
            <a:r>
              <a:rPr kumimoji="1" lang="ja-JP" altLang="en-US" dirty="0" smtClean="0"/>
              <a:t>　　　　　　　　　　　　　　　平成２７年度　　３名</a:t>
            </a:r>
            <a:endParaRPr kumimoji="1" lang="en-US" altLang="ja-JP" dirty="0" smtClean="0"/>
          </a:p>
          <a:p>
            <a:r>
              <a:rPr lang="ja-JP" altLang="en-US" dirty="0"/>
              <a:t>　</a:t>
            </a:r>
            <a:r>
              <a:rPr lang="ja-JP" altLang="en-US" dirty="0" smtClean="0"/>
              <a:t>　　　　　　　　　　　　　　　平成</a:t>
            </a:r>
            <a:r>
              <a:rPr lang="ja-JP" altLang="en-US" dirty="0"/>
              <a:t>２８</a:t>
            </a:r>
            <a:r>
              <a:rPr lang="ja-JP" altLang="en-US" dirty="0" smtClean="0"/>
              <a:t>年度　１４名</a:t>
            </a:r>
            <a:endParaRPr lang="en-US" altLang="ja-JP" dirty="0" smtClean="0"/>
          </a:p>
          <a:p>
            <a:r>
              <a:rPr kumimoji="1" lang="ja-JP" altLang="en-US" dirty="0"/>
              <a:t>　</a:t>
            </a:r>
            <a:r>
              <a:rPr kumimoji="1" lang="ja-JP" altLang="en-US" dirty="0" smtClean="0"/>
              <a:t>　　　　　　　　　　　　　　　平成２９年度　　２名</a:t>
            </a:r>
            <a:endParaRPr kumimoji="1" lang="en-US" altLang="ja-JP" dirty="0" smtClean="0"/>
          </a:p>
          <a:p>
            <a:endParaRPr lang="en-US" altLang="ja-JP" dirty="0"/>
          </a:p>
          <a:p>
            <a:r>
              <a:rPr lang="ja-JP" altLang="en-US" dirty="0" smtClean="0"/>
              <a:t>・次のページはそれを実現するための</a:t>
            </a:r>
            <a:endParaRPr lang="en-US" altLang="ja-JP" dirty="0" smtClean="0"/>
          </a:p>
          <a:p>
            <a:r>
              <a:rPr lang="ja-JP" altLang="en-US" dirty="0" smtClean="0"/>
              <a:t>　具体的な政策の内容です。</a:t>
            </a:r>
            <a:endParaRPr lang="en-US" altLang="ja-JP" dirty="0" smtClean="0"/>
          </a:p>
          <a:p>
            <a:endParaRPr kumimoji="1" lang="en-US" altLang="ja-JP" dirty="0"/>
          </a:p>
          <a:p>
            <a:r>
              <a:rPr kumimoji="1" lang="ja-JP" altLang="en-US" dirty="0" smtClean="0"/>
              <a:t>・ここでは、単に保育所の増設だけではなく、</a:t>
            </a:r>
            <a:endParaRPr kumimoji="1" lang="en-US" altLang="ja-JP" dirty="0" smtClean="0"/>
          </a:p>
          <a:p>
            <a:r>
              <a:rPr lang="ja-JP" altLang="en-US" dirty="0"/>
              <a:t>　</a:t>
            </a:r>
            <a:r>
              <a:rPr lang="ja-JP" altLang="en-US" dirty="0" smtClean="0"/>
              <a:t>保育士不足に対応するための人材確保策や働き方改革にまで</a:t>
            </a:r>
            <a:endParaRPr lang="en-US" altLang="ja-JP" dirty="0" smtClean="0"/>
          </a:p>
          <a:p>
            <a:r>
              <a:rPr kumimoji="1" lang="ja-JP" altLang="en-US" dirty="0"/>
              <a:t>　</a:t>
            </a:r>
            <a:r>
              <a:rPr kumimoji="1" lang="ja-JP" altLang="en-US" dirty="0" smtClean="0"/>
              <a:t>言及されています。</a:t>
            </a:r>
            <a:endParaRPr kumimoji="1" lang="ja-JP" altLang="en-US" dirty="0"/>
          </a:p>
        </p:txBody>
      </p:sp>
    </p:spTree>
    <p:extLst>
      <p:ext uri="{BB962C8B-B14F-4D97-AF65-F5344CB8AC3E}">
        <p14:creationId xmlns:p14="http://schemas.microsoft.com/office/powerpoint/2010/main" val="326601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lang="ja-JP" altLang="en-US" dirty="0" smtClean="0"/>
              <a:t>●</a:t>
            </a:r>
            <a:r>
              <a:rPr lang="ja-JP" altLang="en-US" dirty="0"/>
              <a:t>本日</a:t>
            </a:r>
            <a:r>
              <a:rPr lang="ja-JP" altLang="en-US" dirty="0" smtClean="0"/>
              <a:t>の話の流れ　　</a:t>
            </a:r>
            <a:endParaRPr lang="en-US" altLang="ja-JP" dirty="0" smtClean="0"/>
          </a:p>
          <a:p>
            <a:endParaRPr kumimoji="1" lang="en-US" altLang="ja-JP" dirty="0" smtClean="0"/>
          </a:p>
          <a:p>
            <a:r>
              <a:rPr lang="ja-JP" altLang="en-US" dirty="0" smtClean="0"/>
              <a:t>　今から</a:t>
            </a:r>
            <a:r>
              <a:rPr lang="ja-JP" altLang="en-US" dirty="0"/>
              <a:t>　</a:t>
            </a:r>
            <a:endParaRPr lang="en-US" altLang="ja-JP" dirty="0" smtClean="0"/>
          </a:p>
          <a:p>
            <a:r>
              <a:rPr lang="ja-JP" altLang="en-US" dirty="0" smtClean="0"/>
              <a:t>　約３０分　　概要の説明</a:t>
            </a:r>
            <a:endParaRPr lang="en-US" altLang="ja-JP" dirty="0" smtClean="0"/>
          </a:p>
          <a:p>
            <a:r>
              <a:rPr kumimoji="1" lang="ja-JP" altLang="en-US" dirty="0"/>
              <a:t>　</a:t>
            </a:r>
            <a:r>
              <a:rPr kumimoji="1" lang="ja-JP" altLang="en-US" dirty="0" smtClean="0"/>
              <a:t>その後　　質疑等</a:t>
            </a:r>
            <a:endParaRPr kumimoji="1" lang="en-US" altLang="ja-JP" dirty="0"/>
          </a:p>
        </p:txBody>
      </p:sp>
    </p:spTree>
    <p:extLst>
      <p:ext uri="{BB962C8B-B14F-4D97-AF65-F5344CB8AC3E}">
        <p14:creationId xmlns:p14="http://schemas.microsoft.com/office/powerpoint/2010/main" val="1503189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lang="ja-JP" altLang="en-US" dirty="0" smtClean="0"/>
              <a:t>●</a:t>
            </a:r>
            <a:r>
              <a:rPr lang="ja-JP" altLang="en-US" dirty="0"/>
              <a:t>本日</a:t>
            </a:r>
            <a:r>
              <a:rPr lang="ja-JP" altLang="en-US" dirty="0" smtClean="0"/>
              <a:t>の話の流れ　　</a:t>
            </a:r>
            <a:endParaRPr lang="en-US" altLang="ja-JP" dirty="0" smtClean="0"/>
          </a:p>
          <a:p>
            <a:endParaRPr kumimoji="1" lang="en-US" altLang="ja-JP" dirty="0" smtClean="0"/>
          </a:p>
          <a:p>
            <a:r>
              <a:rPr lang="ja-JP" altLang="en-US" dirty="0" smtClean="0"/>
              <a:t>　今から</a:t>
            </a:r>
            <a:r>
              <a:rPr lang="ja-JP" altLang="en-US" dirty="0"/>
              <a:t>　</a:t>
            </a:r>
            <a:endParaRPr lang="en-US" altLang="ja-JP" dirty="0" smtClean="0"/>
          </a:p>
          <a:p>
            <a:r>
              <a:rPr lang="ja-JP" altLang="en-US" dirty="0" smtClean="0"/>
              <a:t>　約３０分　　概要の説明</a:t>
            </a:r>
            <a:endParaRPr lang="en-US" altLang="ja-JP" dirty="0" smtClean="0"/>
          </a:p>
          <a:p>
            <a:r>
              <a:rPr kumimoji="1" lang="ja-JP" altLang="en-US" dirty="0"/>
              <a:t>　</a:t>
            </a:r>
            <a:r>
              <a:rPr kumimoji="1" lang="ja-JP" altLang="en-US" dirty="0" smtClean="0"/>
              <a:t>その後　　質疑等</a:t>
            </a:r>
            <a:endParaRPr kumimoji="1" lang="en-US" altLang="ja-JP" dirty="0"/>
          </a:p>
        </p:txBody>
      </p:sp>
    </p:spTree>
    <p:extLst>
      <p:ext uri="{BB962C8B-B14F-4D97-AF65-F5344CB8AC3E}">
        <p14:creationId xmlns:p14="http://schemas.microsoft.com/office/powerpoint/2010/main" val="107738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lang="ja-JP" altLang="en-US" dirty="0" smtClean="0"/>
              <a:t>●</a:t>
            </a:r>
            <a:r>
              <a:rPr lang="ja-JP" altLang="en-US" dirty="0"/>
              <a:t>本日</a:t>
            </a:r>
            <a:r>
              <a:rPr lang="ja-JP" altLang="en-US" dirty="0" smtClean="0"/>
              <a:t>の話の流れ　　</a:t>
            </a:r>
            <a:endParaRPr lang="en-US" altLang="ja-JP" dirty="0" smtClean="0"/>
          </a:p>
          <a:p>
            <a:endParaRPr kumimoji="1" lang="en-US" altLang="ja-JP" dirty="0" smtClean="0"/>
          </a:p>
          <a:p>
            <a:r>
              <a:rPr lang="ja-JP" altLang="en-US" dirty="0" smtClean="0"/>
              <a:t>　今から</a:t>
            </a:r>
            <a:r>
              <a:rPr lang="ja-JP" altLang="en-US" dirty="0"/>
              <a:t>　</a:t>
            </a:r>
            <a:endParaRPr lang="en-US" altLang="ja-JP" dirty="0" smtClean="0"/>
          </a:p>
          <a:p>
            <a:r>
              <a:rPr lang="ja-JP" altLang="en-US" dirty="0" smtClean="0"/>
              <a:t>　約３０分　　概要の説明</a:t>
            </a:r>
            <a:endParaRPr lang="en-US" altLang="ja-JP" dirty="0" smtClean="0"/>
          </a:p>
          <a:p>
            <a:r>
              <a:rPr kumimoji="1" lang="ja-JP" altLang="en-US" dirty="0"/>
              <a:t>　</a:t>
            </a:r>
            <a:r>
              <a:rPr kumimoji="1" lang="ja-JP" altLang="en-US" dirty="0" smtClean="0"/>
              <a:t>その後　　質疑等</a:t>
            </a:r>
            <a:endParaRPr kumimoji="1" lang="en-US" altLang="ja-JP" dirty="0"/>
          </a:p>
        </p:txBody>
      </p:sp>
    </p:spTree>
    <p:extLst>
      <p:ext uri="{BB962C8B-B14F-4D97-AF65-F5344CB8AC3E}">
        <p14:creationId xmlns:p14="http://schemas.microsoft.com/office/powerpoint/2010/main" val="3103287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a:t>
            </a:r>
            <a:r>
              <a:rPr kumimoji="1" lang="ja-JP" altLang="en-US" dirty="0" smtClean="0"/>
              <a:t>本日のテーマは、子ども発達支援センターの概要ですが</a:t>
            </a:r>
            <a:endParaRPr kumimoji="1" lang="en-US" altLang="ja-JP" dirty="0" smtClean="0"/>
          </a:p>
          <a:p>
            <a:endParaRPr lang="en-US" altLang="ja-JP" dirty="0"/>
          </a:p>
          <a:p>
            <a:r>
              <a:rPr lang="ja-JP" altLang="en-US" dirty="0" smtClean="0"/>
              <a:t>・発達支援センターの内容に少し子育て全般を取り巻く状況についてお話。</a:t>
            </a:r>
            <a:endParaRPr kumimoji="1" lang="en-US" altLang="ja-JP" dirty="0" smtClean="0"/>
          </a:p>
          <a:p>
            <a:endParaRPr lang="en-US" altLang="ja-JP" dirty="0" smtClean="0"/>
          </a:p>
          <a:p>
            <a:r>
              <a:rPr lang="ja-JP" altLang="en-US" dirty="0" smtClean="0"/>
              <a:t>・待機児童問題が深刻化する中、今年の５月３１日に「子育て安心プラン」が</a:t>
            </a:r>
            <a:endParaRPr lang="en-US" altLang="ja-JP" dirty="0" smtClean="0"/>
          </a:p>
          <a:p>
            <a:r>
              <a:rPr kumimoji="1" lang="ja-JP" altLang="en-US" dirty="0"/>
              <a:t>　</a:t>
            </a:r>
            <a:r>
              <a:rPr lang="ja-JP" altLang="en-US" dirty="0"/>
              <a:t>発表</a:t>
            </a:r>
            <a:r>
              <a:rPr kumimoji="1" lang="ja-JP" altLang="en-US" dirty="0" smtClean="0"/>
              <a:t>されたところ。</a:t>
            </a:r>
            <a:endParaRPr kumimoji="1" lang="en-US" altLang="ja-JP" dirty="0" smtClean="0"/>
          </a:p>
          <a:p>
            <a:endParaRPr lang="en-US" altLang="ja-JP" dirty="0"/>
          </a:p>
          <a:p>
            <a:r>
              <a:rPr kumimoji="1" lang="ja-JP" altLang="en-US" dirty="0" smtClean="0"/>
              <a:t>・新たなプラン</a:t>
            </a:r>
            <a:r>
              <a:rPr lang="ja-JP" altLang="en-US" dirty="0" smtClean="0"/>
              <a:t>においては平成３１年度末の２年間（遅くとも３年間）で</a:t>
            </a:r>
            <a:endParaRPr lang="en-US" altLang="ja-JP" dirty="0" smtClean="0"/>
          </a:p>
          <a:p>
            <a:r>
              <a:rPr lang="ja-JP" altLang="en-US" dirty="0"/>
              <a:t>　</a:t>
            </a:r>
            <a:r>
              <a:rPr lang="ja-JP" altLang="en-US" dirty="0" smtClean="0"/>
              <a:t>待機児童を解消する予定。</a:t>
            </a:r>
            <a:endParaRPr lang="en-US" altLang="ja-JP" dirty="0" smtClean="0"/>
          </a:p>
          <a:p>
            <a:endParaRPr kumimoji="1" lang="en-US" altLang="ja-JP" dirty="0"/>
          </a:p>
          <a:p>
            <a:r>
              <a:rPr lang="ja-JP" altLang="en-US" dirty="0" smtClean="0"/>
              <a:t>・ｃｆ。大東の待機児童（年度当初）</a:t>
            </a:r>
            <a:endParaRPr lang="en-US" altLang="ja-JP" dirty="0" smtClean="0"/>
          </a:p>
          <a:p>
            <a:r>
              <a:rPr kumimoji="1" lang="ja-JP" altLang="en-US" dirty="0"/>
              <a:t>　</a:t>
            </a:r>
            <a:r>
              <a:rPr kumimoji="1" lang="ja-JP" altLang="en-US" dirty="0" smtClean="0"/>
              <a:t>　　　　　　　　　　　　　　　平成２７年度　　３名</a:t>
            </a:r>
            <a:endParaRPr kumimoji="1" lang="en-US" altLang="ja-JP" dirty="0" smtClean="0"/>
          </a:p>
          <a:p>
            <a:r>
              <a:rPr lang="ja-JP" altLang="en-US" dirty="0"/>
              <a:t>　</a:t>
            </a:r>
            <a:r>
              <a:rPr lang="ja-JP" altLang="en-US" dirty="0" smtClean="0"/>
              <a:t>　　　　　　　　　　　　　　　平成</a:t>
            </a:r>
            <a:r>
              <a:rPr lang="ja-JP" altLang="en-US" dirty="0"/>
              <a:t>２８</a:t>
            </a:r>
            <a:r>
              <a:rPr lang="ja-JP" altLang="en-US" dirty="0" smtClean="0"/>
              <a:t>年度　１４名</a:t>
            </a:r>
            <a:endParaRPr lang="en-US" altLang="ja-JP" dirty="0" smtClean="0"/>
          </a:p>
          <a:p>
            <a:r>
              <a:rPr kumimoji="1" lang="ja-JP" altLang="en-US" dirty="0"/>
              <a:t>　</a:t>
            </a:r>
            <a:r>
              <a:rPr kumimoji="1" lang="ja-JP" altLang="en-US" dirty="0" smtClean="0"/>
              <a:t>　　　　　　　　　　　　　　　平成２９年度　　２名</a:t>
            </a:r>
            <a:endParaRPr kumimoji="1" lang="en-US" altLang="ja-JP" dirty="0" smtClean="0"/>
          </a:p>
          <a:p>
            <a:endParaRPr lang="en-US" altLang="ja-JP" dirty="0"/>
          </a:p>
          <a:p>
            <a:r>
              <a:rPr lang="ja-JP" altLang="en-US" dirty="0" smtClean="0"/>
              <a:t>・次のページはそれを実現するための</a:t>
            </a:r>
            <a:endParaRPr lang="en-US" altLang="ja-JP" dirty="0" smtClean="0"/>
          </a:p>
          <a:p>
            <a:r>
              <a:rPr lang="ja-JP" altLang="en-US" dirty="0" smtClean="0"/>
              <a:t>　具体的な政策の内容です。</a:t>
            </a:r>
            <a:endParaRPr lang="en-US" altLang="ja-JP" dirty="0" smtClean="0"/>
          </a:p>
          <a:p>
            <a:endParaRPr kumimoji="1" lang="en-US" altLang="ja-JP" dirty="0"/>
          </a:p>
          <a:p>
            <a:r>
              <a:rPr kumimoji="1" lang="ja-JP" altLang="en-US" dirty="0" smtClean="0"/>
              <a:t>・ここでは、単に保育所の増設だけではなく、</a:t>
            </a:r>
            <a:endParaRPr kumimoji="1" lang="en-US" altLang="ja-JP" dirty="0" smtClean="0"/>
          </a:p>
          <a:p>
            <a:r>
              <a:rPr lang="ja-JP" altLang="en-US" dirty="0"/>
              <a:t>　</a:t>
            </a:r>
            <a:r>
              <a:rPr lang="ja-JP" altLang="en-US" dirty="0" smtClean="0"/>
              <a:t>保育士不足に対応するための人材確保策や働き方改革にまで</a:t>
            </a:r>
            <a:endParaRPr lang="en-US" altLang="ja-JP" dirty="0" smtClean="0"/>
          </a:p>
          <a:p>
            <a:r>
              <a:rPr kumimoji="1" lang="ja-JP" altLang="en-US" dirty="0"/>
              <a:t>　</a:t>
            </a:r>
            <a:r>
              <a:rPr kumimoji="1" lang="ja-JP" altLang="en-US" dirty="0" smtClean="0"/>
              <a:t>言及されています。</a:t>
            </a:r>
            <a:endParaRPr kumimoji="1" lang="ja-JP" altLang="en-US" dirty="0"/>
          </a:p>
        </p:txBody>
      </p:sp>
    </p:spTree>
    <p:extLst>
      <p:ext uri="{BB962C8B-B14F-4D97-AF65-F5344CB8AC3E}">
        <p14:creationId xmlns:p14="http://schemas.microsoft.com/office/powerpoint/2010/main" val="2937642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a:t>
            </a:r>
            <a:r>
              <a:rPr kumimoji="1" lang="ja-JP" altLang="en-US" dirty="0" smtClean="0"/>
              <a:t>本日のテーマは、子ども発達支援センターの概要ですが</a:t>
            </a:r>
            <a:endParaRPr kumimoji="1" lang="en-US" altLang="ja-JP" dirty="0" smtClean="0"/>
          </a:p>
          <a:p>
            <a:endParaRPr lang="en-US" altLang="ja-JP" dirty="0"/>
          </a:p>
          <a:p>
            <a:r>
              <a:rPr lang="ja-JP" altLang="en-US" dirty="0" smtClean="0"/>
              <a:t>・発達支援センターの内容に少し子育て全般を取り巻く状況についてお話。</a:t>
            </a:r>
            <a:endParaRPr kumimoji="1" lang="en-US" altLang="ja-JP" dirty="0" smtClean="0"/>
          </a:p>
          <a:p>
            <a:endParaRPr lang="en-US" altLang="ja-JP" dirty="0" smtClean="0"/>
          </a:p>
          <a:p>
            <a:r>
              <a:rPr lang="ja-JP" altLang="en-US" dirty="0" smtClean="0"/>
              <a:t>・待機児童問題が深刻化する中、今年の５月３１日に「子育て安心プラン」が</a:t>
            </a:r>
            <a:endParaRPr lang="en-US" altLang="ja-JP" dirty="0" smtClean="0"/>
          </a:p>
          <a:p>
            <a:r>
              <a:rPr kumimoji="1" lang="ja-JP" altLang="en-US" dirty="0"/>
              <a:t>　</a:t>
            </a:r>
            <a:r>
              <a:rPr lang="ja-JP" altLang="en-US" dirty="0"/>
              <a:t>発表</a:t>
            </a:r>
            <a:r>
              <a:rPr kumimoji="1" lang="ja-JP" altLang="en-US" dirty="0" smtClean="0"/>
              <a:t>されたところ。</a:t>
            </a:r>
            <a:endParaRPr kumimoji="1" lang="en-US" altLang="ja-JP" dirty="0" smtClean="0"/>
          </a:p>
          <a:p>
            <a:endParaRPr lang="en-US" altLang="ja-JP" dirty="0"/>
          </a:p>
          <a:p>
            <a:r>
              <a:rPr kumimoji="1" lang="ja-JP" altLang="en-US" dirty="0" smtClean="0"/>
              <a:t>・新たなプラン</a:t>
            </a:r>
            <a:r>
              <a:rPr lang="ja-JP" altLang="en-US" dirty="0" smtClean="0"/>
              <a:t>においては平成３１年度末の２年間（遅くとも３年間）で</a:t>
            </a:r>
            <a:endParaRPr lang="en-US" altLang="ja-JP" dirty="0" smtClean="0"/>
          </a:p>
          <a:p>
            <a:r>
              <a:rPr lang="ja-JP" altLang="en-US" dirty="0"/>
              <a:t>　</a:t>
            </a:r>
            <a:r>
              <a:rPr lang="ja-JP" altLang="en-US" dirty="0" smtClean="0"/>
              <a:t>待機児童を解消する予定。</a:t>
            </a:r>
            <a:endParaRPr lang="en-US" altLang="ja-JP" dirty="0" smtClean="0"/>
          </a:p>
          <a:p>
            <a:endParaRPr kumimoji="1" lang="en-US" altLang="ja-JP" dirty="0"/>
          </a:p>
          <a:p>
            <a:r>
              <a:rPr lang="ja-JP" altLang="en-US" dirty="0" smtClean="0"/>
              <a:t>・ｃｆ。大東の待機児童（年度当初）</a:t>
            </a:r>
            <a:endParaRPr lang="en-US" altLang="ja-JP" dirty="0" smtClean="0"/>
          </a:p>
          <a:p>
            <a:r>
              <a:rPr kumimoji="1" lang="ja-JP" altLang="en-US" dirty="0"/>
              <a:t>　</a:t>
            </a:r>
            <a:r>
              <a:rPr kumimoji="1" lang="ja-JP" altLang="en-US" dirty="0" smtClean="0"/>
              <a:t>　　　　　　　　　　　　　　　平成２７年度　　３名</a:t>
            </a:r>
            <a:endParaRPr kumimoji="1" lang="en-US" altLang="ja-JP" dirty="0" smtClean="0"/>
          </a:p>
          <a:p>
            <a:r>
              <a:rPr lang="ja-JP" altLang="en-US" dirty="0"/>
              <a:t>　</a:t>
            </a:r>
            <a:r>
              <a:rPr lang="ja-JP" altLang="en-US" dirty="0" smtClean="0"/>
              <a:t>　　　　　　　　　　　　　　　平成</a:t>
            </a:r>
            <a:r>
              <a:rPr lang="ja-JP" altLang="en-US" dirty="0"/>
              <a:t>２８</a:t>
            </a:r>
            <a:r>
              <a:rPr lang="ja-JP" altLang="en-US" dirty="0" smtClean="0"/>
              <a:t>年度　１４名</a:t>
            </a:r>
            <a:endParaRPr lang="en-US" altLang="ja-JP" dirty="0" smtClean="0"/>
          </a:p>
          <a:p>
            <a:r>
              <a:rPr kumimoji="1" lang="ja-JP" altLang="en-US" dirty="0"/>
              <a:t>　</a:t>
            </a:r>
            <a:r>
              <a:rPr kumimoji="1" lang="ja-JP" altLang="en-US" dirty="0" smtClean="0"/>
              <a:t>　　　　　　　　　　　　　　　平成２９年度　　２名</a:t>
            </a:r>
            <a:endParaRPr kumimoji="1" lang="en-US" altLang="ja-JP" dirty="0" smtClean="0"/>
          </a:p>
          <a:p>
            <a:endParaRPr lang="en-US" altLang="ja-JP" dirty="0"/>
          </a:p>
          <a:p>
            <a:r>
              <a:rPr lang="ja-JP" altLang="en-US" dirty="0" smtClean="0"/>
              <a:t>・次のページはそれを実現するための</a:t>
            </a:r>
            <a:endParaRPr lang="en-US" altLang="ja-JP" dirty="0" smtClean="0"/>
          </a:p>
          <a:p>
            <a:r>
              <a:rPr lang="ja-JP" altLang="en-US" dirty="0" smtClean="0"/>
              <a:t>　具体的な政策の内容です。</a:t>
            </a:r>
            <a:endParaRPr lang="en-US" altLang="ja-JP" dirty="0" smtClean="0"/>
          </a:p>
          <a:p>
            <a:endParaRPr kumimoji="1" lang="en-US" altLang="ja-JP" dirty="0"/>
          </a:p>
          <a:p>
            <a:r>
              <a:rPr kumimoji="1" lang="ja-JP" altLang="en-US" dirty="0" smtClean="0"/>
              <a:t>・ここでは、単に保育所の増設だけではなく、</a:t>
            </a:r>
            <a:endParaRPr kumimoji="1" lang="en-US" altLang="ja-JP" dirty="0" smtClean="0"/>
          </a:p>
          <a:p>
            <a:r>
              <a:rPr lang="ja-JP" altLang="en-US" dirty="0"/>
              <a:t>　</a:t>
            </a:r>
            <a:r>
              <a:rPr lang="ja-JP" altLang="en-US" dirty="0" smtClean="0"/>
              <a:t>保育士不足に対応するための人材確保策や働き方改革にまで</a:t>
            </a:r>
            <a:endParaRPr lang="en-US" altLang="ja-JP" dirty="0" smtClean="0"/>
          </a:p>
          <a:p>
            <a:r>
              <a:rPr kumimoji="1" lang="ja-JP" altLang="en-US" dirty="0"/>
              <a:t>　</a:t>
            </a:r>
            <a:r>
              <a:rPr kumimoji="1" lang="ja-JP" altLang="en-US" dirty="0" smtClean="0"/>
              <a:t>言及されています。</a:t>
            </a:r>
            <a:endParaRPr kumimoji="1" lang="ja-JP" altLang="en-US" dirty="0"/>
          </a:p>
        </p:txBody>
      </p:sp>
    </p:spTree>
    <p:extLst>
      <p:ext uri="{BB962C8B-B14F-4D97-AF65-F5344CB8AC3E}">
        <p14:creationId xmlns:p14="http://schemas.microsoft.com/office/powerpoint/2010/main" val="1381965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a:t>
            </a:r>
            <a:r>
              <a:rPr kumimoji="1" lang="ja-JP" altLang="en-US" dirty="0" smtClean="0"/>
              <a:t>本日のテーマは、子ども発達支援センターの概要ですが</a:t>
            </a:r>
            <a:endParaRPr kumimoji="1" lang="en-US" altLang="ja-JP" dirty="0" smtClean="0"/>
          </a:p>
          <a:p>
            <a:endParaRPr lang="en-US" altLang="ja-JP" dirty="0"/>
          </a:p>
          <a:p>
            <a:r>
              <a:rPr lang="ja-JP" altLang="en-US" dirty="0" smtClean="0"/>
              <a:t>・発達支援センターの内容に少し子育て全般を取り巻く状況についてお話。</a:t>
            </a:r>
            <a:endParaRPr kumimoji="1" lang="en-US" altLang="ja-JP" dirty="0" smtClean="0"/>
          </a:p>
          <a:p>
            <a:endParaRPr lang="en-US" altLang="ja-JP" dirty="0" smtClean="0"/>
          </a:p>
          <a:p>
            <a:r>
              <a:rPr lang="ja-JP" altLang="en-US" dirty="0" smtClean="0"/>
              <a:t>・待機児童問題が深刻化する中、今年の５月３１日に「子育て安心プラン」が</a:t>
            </a:r>
            <a:endParaRPr lang="en-US" altLang="ja-JP" dirty="0" smtClean="0"/>
          </a:p>
          <a:p>
            <a:r>
              <a:rPr kumimoji="1" lang="ja-JP" altLang="en-US" dirty="0"/>
              <a:t>　</a:t>
            </a:r>
            <a:r>
              <a:rPr lang="ja-JP" altLang="en-US" dirty="0"/>
              <a:t>発表</a:t>
            </a:r>
            <a:r>
              <a:rPr kumimoji="1" lang="ja-JP" altLang="en-US" dirty="0" smtClean="0"/>
              <a:t>されたところ。</a:t>
            </a:r>
            <a:endParaRPr kumimoji="1" lang="en-US" altLang="ja-JP" dirty="0" smtClean="0"/>
          </a:p>
          <a:p>
            <a:endParaRPr lang="en-US" altLang="ja-JP" dirty="0"/>
          </a:p>
          <a:p>
            <a:r>
              <a:rPr kumimoji="1" lang="ja-JP" altLang="en-US" dirty="0" smtClean="0"/>
              <a:t>・新たなプラン</a:t>
            </a:r>
            <a:r>
              <a:rPr lang="ja-JP" altLang="en-US" dirty="0" smtClean="0"/>
              <a:t>においては平成３１年度末の２年間（遅くとも３年間）で</a:t>
            </a:r>
            <a:endParaRPr lang="en-US" altLang="ja-JP" dirty="0" smtClean="0"/>
          </a:p>
          <a:p>
            <a:r>
              <a:rPr lang="ja-JP" altLang="en-US" dirty="0"/>
              <a:t>　</a:t>
            </a:r>
            <a:r>
              <a:rPr lang="ja-JP" altLang="en-US" dirty="0" smtClean="0"/>
              <a:t>待機児童を解消する予定。</a:t>
            </a:r>
            <a:endParaRPr lang="en-US" altLang="ja-JP" dirty="0" smtClean="0"/>
          </a:p>
          <a:p>
            <a:endParaRPr kumimoji="1" lang="en-US" altLang="ja-JP" dirty="0"/>
          </a:p>
          <a:p>
            <a:r>
              <a:rPr lang="ja-JP" altLang="en-US" dirty="0" smtClean="0"/>
              <a:t>・ｃｆ。大東の待機児童（年度当初）</a:t>
            </a:r>
            <a:endParaRPr lang="en-US" altLang="ja-JP" dirty="0" smtClean="0"/>
          </a:p>
          <a:p>
            <a:r>
              <a:rPr kumimoji="1" lang="ja-JP" altLang="en-US" dirty="0"/>
              <a:t>　</a:t>
            </a:r>
            <a:r>
              <a:rPr kumimoji="1" lang="ja-JP" altLang="en-US" dirty="0" smtClean="0"/>
              <a:t>　　　　　　　　　　　　　　　平成２７年度　　３名</a:t>
            </a:r>
            <a:endParaRPr kumimoji="1" lang="en-US" altLang="ja-JP" dirty="0" smtClean="0"/>
          </a:p>
          <a:p>
            <a:r>
              <a:rPr lang="ja-JP" altLang="en-US" dirty="0"/>
              <a:t>　</a:t>
            </a:r>
            <a:r>
              <a:rPr lang="ja-JP" altLang="en-US" dirty="0" smtClean="0"/>
              <a:t>　　　　　　　　　　　　　　　平成</a:t>
            </a:r>
            <a:r>
              <a:rPr lang="ja-JP" altLang="en-US" dirty="0"/>
              <a:t>２８</a:t>
            </a:r>
            <a:r>
              <a:rPr lang="ja-JP" altLang="en-US" dirty="0" smtClean="0"/>
              <a:t>年度　１４名</a:t>
            </a:r>
            <a:endParaRPr lang="en-US" altLang="ja-JP" dirty="0" smtClean="0"/>
          </a:p>
          <a:p>
            <a:r>
              <a:rPr kumimoji="1" lang="ja-JP" altLang="en-US" dirty="0"/>
              <a:t>　</a:t>
            </a:r>
            <a:r>
              <a:rPr kumimoji="1" lang="ja-JP" altLang="en-US" dirty="0" smtClean="0"/>
              <a:t>　　　　　　　　　　　　　　　平成２９年度　　２名</a:t>
            </a:r>
            <a:endParaRPr kumimoji="1" lang="en-US" altLang="ja-JP" dirty="0" smtClean="0"/>
          </a:p>
          <a:p>
            <a:endParaRPr lang="en-US" altLang="ja-JP" dirty="0"/>
          </a:p>
          <a:p>
            <a:r>
              <a:rPr lang="ja-JP" altLang="en-US" dirty="0" smtClean="0"/>
              <a:t>・次のページはそれを実現するための</a:t>
            </a:r>
            <a:endParaRPr lang="en-US" altLang="ja-JP" dirty="0" smtClean="0"/>
          </a:p>
          <a:p>
            <a:r>
              <a:rPr lang="ja-JP" altLang="en-US" dirty="0" smtClean="0"/>
              <a:t>　具体的な政策の内容です。</a:t>
            </a:r>
            <a:endParaRPr lang="en-US" altLang="ja-JP" dirty="0" smtClean="0"/>
          </a:p>
          <a:p>
            <a:endParaRPr kumimoji="1" lang="en-US" altLang="ja-JP" dirty="0"/>
          </a:p>
          <a:p>
            <a:r>
              <a:rPr kumimoji="1" lang="ja-JP" altLang="en-US" dirty="0" smtClean="0"/>
              <a:t>・ここでは、単に保育所の増設だけではなく、</a:t>
            </a:r>
            <a:endParaRPr kumimoji="1" lang="en-US" altLang="ja-JP" dirty="0" smtClean="0"/>
          </a:p>
          <a:p>
            <a:r>
              <a:rPr lang="ja-JP" altLang="en-US" dirty="0"/>
              <a:t>　</a:t>
            </a:r>
            <a:r>
              <a:rPr lang="ja-JP" altLang="en-US" dirty="0" smtClean="0"/>
              <a:t>保育士不足に対応するための人材確保策や働き方改革にまで</a:t>
            </a:r>
            <a:endParaRPr lang="en-US" altLang="ja-JP" dirty="0" smtClean="0"/>
          </a:p>
          <a:p>
            <a:r>
              <a:rPr kumimoji="1" lang="ja-JP" altLang="en-US" dirty="0"/>
              <a:t>　</a:t>
            </a:r>
            <a:r>
              <a:rPr kumimoji="1" lang="ja-JP" altLang="en-US" dirty="0" smtClean="0"/>
              <a:t>言及されています。</a:t>
            </a:r>
            <a:endParaRPr kumimoji="1" lang="ja-JP" altLang="en-US" dirty="0"/>
          </a:p>
        </p:txBody>
      </p:sp>
    </p:spTree>
    <p:extLst>
      <p:ext uri="{BB962C8B-B14F-4D97-AF65-F5344CB8AC3E}">
        <p14:creationId xmlns:p14="http://schemas.microsoft.com/office/powerpoint/2010/main" val="1711472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a:prstGeom prst="rect">
            <a:avLst/>
          </a:prstGeo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5796136" y="6356349"/>
            <a:ext cx="30861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3543300" y="6356348"/>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729537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1825625"/>
            <a:ext cx="7886700" cy="4351338"/>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457950" y="6356350"/>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98995224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a:prstGeom prst="rect">
            <a:avLst/>
          </a:prstGeo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762625" cy="5811838"/>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457950" y="6356350"/>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399981788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2237997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205888273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189969472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387804750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29341085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12979676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24424251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1944247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628650" y="1825625"/>
            <a:ext cx="7886700" cy="4351338"/>
          </a:xfrm>
          <a:prstGeom prst="rect">
            <a:avLst/>
          </a:prstGeo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5734924" y="6356350"/>
            <a:ext cx="30861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3543300" y="6356350"/>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282466150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21872549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1691023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2150279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908720"/>
            <a:ext cx="7772400" cy="866526"/>
          </a:xfrm>
          <a:prstGeom prst="rect">
            <a:avLst/>
          </a:prstGeom>
        </p:spPr>
        <p:txBody>
          <a:bodyPr/>
          <a:lstStyle/>
          <a:p>
            <a:r>
              <a:rPr kumimoji="1" lang="ja-JP" altLang="en-US" dirty="0" smtClean="0"/>
              <a:t>マスタ タイトルの書式設定</a:t>
            </a:r>
            <a:endParaRPr kumimoji="1" lang="ja-JP" altLang="en-US" dirty="0"/>
          </a:p>
        </p:txBody>
      </p:sp>
      <p:sp>
        <p:nvSpPr>
          <p:cNvPr id="3" name="サブタイトル 2"/>
          <p:cNvSpPr>
            <a:spLocks noGrp="1"/>
          </p:cNvSpPr>
          <p:nvPr>
            <p:ph type="subTitle" idx="1"/>
          </p:nvPr>
        </p:nvSpPr>
        <p:spPr>
          <a:xfrm>
            <a:off x="1043608" y="1988840"/>
            <a:ext cx="7056784" cy="3816424"/>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67544" y="836712"/>
            <a:ext cx="8229600" cy="5361460"/>
          </a:xfrm>
          <a:prstGeom prst="rect">
            <a:avLst/>
          </a:prstGeom>
        </p:spPr>
        <p:txBody>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5" name="テキスト プレースホルダー 4"/>
          <p:cNvSpPr>
            <a:spLocks noGrp="1"/>
          </p:cNvSpPr>
          <p:nvPr>
            <p:ph type="body" sz="quarter" idx="10" hasCustomPrompt="1"/>
          </p:nvPr>
        </p:nvSpPr>
        <p:spPr>
          <a:xfrm>
            <a:off x="9648" y="6381750"/>
            <a:ext cx="5184576" cy="476250"/>
          </a:xfrm>
          <a:prstGeom prst="rect">
            <a:avLst/>
          </a:prstGeom>
        </p:spPr>
        <p:txBody>
          <a:bodyPr/>
          <a:lstStyle>
            <a:lvl1pPr marL="0" indent="0">
              <a:buNone/>
              <a:defRPr/>
            </a:lvl1pPr>
          </a:lstStyle>
          <a:p>
            <a:pPr lvl="0"/>
            <a:r>
              <a:rPr kumimoji="1" lang="en-US" altLang="ja-JP" dirty="0" smtClean="0"/>
              <a:t>H270401</a:t>
            </a:r>
            <a:r>
              <a:rPr kumimoji="1" lang="ja-JP" altLang="en-US" dirty="0" smtClean="0"/>
              <a:t> 新規採用職員研修</a:t>
            </a:r>
            <a:endParaRPr kumimoji="1" lang="ja-JP" altLang="en-US"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4"/>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a:xfrm>
            <a:off x="179512" y="6356351"/>
            <a:ext cx="2674640" cy="365125"/>
          </a:xfrm>
          <a:prstGeom prst="rect">
            <a:avLst/>
          </a:prstGeom>
        </p:spPr>
        <p:txBody>
          <a:bodyPr/>
          <a:lstStyle/>
          <a:p>
            <a:endParaRPr kumimoji="1" lang="ja-JP" altLang="en-US"/>
          </a:p>
        </p:txBody>
      </p:sp>
      <p:sp>
        <p:nvSpPr>
          <p:cNvPr id="5" name="フッター プレースホルダ 4"/>
          <p:cNvSpPr>
            <a:spLocks noGrp="1"/>
          </p:cNvSpPr>
          <p:nvPr>
            <p:ph type="ftr" sz="quarter" idx="11"/>
          </p:nvPr>
        </p:nvSpPr>
        <p:spPr>
          <a:xfrm>
            <a:off x="0" y="6356350"/>
            <a:ext cx="9144000" cy="501650"/>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10400" y="109538"/>
            <a:ext cx="2133600" cy="365125"/>
          </a:xfrm>
          <a:prstGeom prst="rect">
            <a:avLst/>
          </a:prstGeom>
        </p:spPr>
        <p:txBody>
          <a:bodyPr/>
          <a:lstStyle/>
          <a:p>
            <a:fld id="{E651A14E-9EAC-411F-A1BC-0CEA1C87F0F0}"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10853" y="854077"/>
            <a:ext cx="8229600" cy="1143000"/>
          </a:xfrm>
          <a:prstGeom prst="rect">
            <a:avLst/>
          </a:prstGeom>
        </p:spPr>
        <p:txBody>
          <a:body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sz="half" idx="1"/>
          </p:nvPr>
        </p:nvSpPr>
        <p:spPr>
          <a:xfrm>
            <a:off x="342901" y="2133601"/>
            <a:ext cx="3009900" cy="60340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9002" y="2133601"/>
            <a:ext cx="3009900" cy="60340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11"/>
          </p:nvPr>
        </p:nvSpPr>
        <p:spPr>
          <a:xfrm>
            <a:off x="0" y="5231878"/>
            <a:ext cx="9144000" cy="501650"/>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4744139" y="6492875"/>
            <a:ext cx="499626" cy="365125"/>
          </a:xfrm>
          <a:prstGeom prst="rect">
            <a:avLst/>
          </a:prstGeom>
        </p:spPr>
        <p:txBody>
          <a:bodyPr/>
          <a:lstStyle/>
          <a:p>
            <a:fld id="{E651A14E-9EAC-411F-A1BC-0CEA1C87F0F0}"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491975775"/>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1"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a:xfrm>
            <a:off x="6372200" y="1052736"/>
            <a:ext cx="2411760" cy="365125"/>
          </a:xfrm>
          <a:prstGeom prst="rect">
            <a:avLst/>
          </a:prstGeom>
        </p:spPr>
        <p:txBody>
          <a:bodyPr/>
          <a:lstStyle/>
          <a:p>
            <a:endParaRPr kumimoji="1" lang="ja-JP" altLang="en-US"/>
          </a:p>
        </p:txBody>
      </p:sp>
      <p:sp>
        <p:nvSpPr>
          <p:cNvPr id="8" name="フッター プレースホルダ 7"/>
          <p:cNvSpPr>
            <a:spLocks noGrp="1"/>
          </p:cNvSpPr>
          <p:nvPr>
            <p:ph type="ftr" sz="quarter" idx="11"/>
          </p:nvPr>
        </p:nvSpPr>
        <p:spPr>
          <a:xfrm>
            <a:off x="0" y="6356350"/>
            <a:ext cx="9144000" cy="50165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a:xfrm>
            <a:off x="7010400" y="109538"/>
            <a:ext cx="2133600" cy="365125"/>
          </a:xfrm>
          <a:prstGeom prst="rect">
            <a:avLst/>
          </a:prstGeom>
        </p:spPr>
        <p:txBody>
          <a:bodyPr/>
          <a:lstStyle/>
          <a:p>
            <a:fld id="{E651A14E-9EAC-411F-A1BC-0CEA1C87F0F0}"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4663"/>
            <a:ext cx="8229600" cy="1143000"/>
          </a:xfrm>
          <a:prstGeom prst="rect">
            <a:avLst/>
          </a:prstGeom>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a:xfrm>
            <a:off x="6372200" y="1052736"/>
            <a:ext cx="2411760" cy="365125"/>
          </a:xfrm>
          <a:prstGeom prst="rect">
            <a:avLst/>
          </a:prstGeom>
        </p:spPr>
        <p:txBody>
          <a:bodyPr/>
          <a:lstStyle/>
          <a:p>
            <a:endParaRPr kumimoji="1" lang="ja-JP" altLang="en-US"/>
          </a:p>
        </p:txBody>
      </p:sp>
      <p:sp>
        <p:nvSpPr>
          <p:cNvPr id="4" name="フッター プレースホルダ 3"/>
          <p:cNvSpPr>
            <a:spLocks noGrp="1"/>
          </p:cNvSpPr>
          <p:nvPr>
            <p:ph type="ftr" sz="quarter" idx="11"/>
          </p:nvPr>
        </p:nvSpPr>
        <p:spPr>
          <a:xfrm>
            <a:off x="0" y="6336307"/>
            <a:ext cx="9144000" cy="501650"/>
          </a:xfrm>
          <a:prstGeom prst="rect">
            <a:avLst/>
          </a:prstGeom>
        </p:spPr>
        <p:txBody>
          <a:bodyPr/>
          <a:lstStyle/>
          <a:p>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a:prstGeom prst="rect">
            <a:avLst/>
          </a:prstGeo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457950" y="6356350"/>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147823943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6372200" y="1052736"/>
            <a:ext cx="2411760" cy="365125"/>
          </a:xfrm>
          <a:prstGeom prst="rect">
            <a:avLst/>
          </a:prstGeom>
        </p:spPr>
        <p:txBody>
          <a:bodyPr/>
          <a:lstStyle/>
          <a:p>
            <a:endParaRPr kumimoji="1" lang="ja-JP" altLang="en-US"/>
          </a:p>
        </p:txBody>
      </p:sp>
      <p:sp>
        <p:nvSpPr>
          <p:cNvPr id="3" name="フッター プレースホルダ 2"/>
          <p:cNvSpPr>
            <a:spLocks noGrp="1"/>
          </p:cNvSpPr>
          <p:nvPr>
            <p:ph type="ftr" sz="quarter" idx="11"/>
          </p:nvPr>
        </p:nvSpPr>
        <p:spPr>
          <a:xfrm>
            <a:off x="0" y="6356350"/>
            <a:ext cx="9144000" cy="50165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a:xfrm>
            <a:off x="7010400" y="109538"/>
            <a:ext cx="2133600" cy="365125"/>
          </a:xfrm>
          <a:prstGeom prst="rect">
            <a:avLst/>
          </a:prstGeom>
        </p:spPr>
        <p:txBody>
          <a:bodyPr/>
          <a:lstStyle/>
          <a:p>
            <a:fld id="{E651A14E-9EAC-411F-A1BC-0CEA1C87F0F0}"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1"/>
            <a:ext cx="5111751"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1"/>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6372200" y="1052736"/>
            <a:ext cx="2411760" cy="365125"/>
          </a:xfrm>
          <a:prstGeom prst="rect">
            <a:avLst/>
          </a:prstGeom>
        </p:spPr>
        <p:txBody>
          <a:bodyPr/>
          <a:lstStyle/>
          <a:p>
            <a:endParaRPr kumimoji="1" lang="ja-JP" altLang="en-US"/>
          </a:p>
        </p:txBody>
      </p:sp>
      <p:sp>
        <p:nvSpPr>
          <p:cNvPr id="6" name="フッター プレースホルダ 5"/>
          <p:cNvSpPr>
            <a:spLocks noGrp="1"/>
          </p:cNvSpPr>
          <p:nvPr>
            <p:ph type="ftr" sz="quarter" idx="11"/>
          </p:nvPr>
        </p:nvSpPr>
        <p:spPr>
          <a:xfrm>
            <a:off x="0" y="6356350"/>
            <a:ext cx="9144000" cy="50165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a:xfrm>
            <a:off x="7010400" y="109538"/>
            <a:ext cx="2133600" cy="365125"/>
          </a:xfrm>
          <a:prstGeom prst="rect">
            <a:avLst/>
          </a:prstGeom>
        </p:spPr>
        <p:txBody>
          <a:bodyPr/>
          <a:lstStyle/>
          <a:p>
            <a:fld id="{E651A14E-9EAC-411F-A1BC-0CEA1C87F0F0}"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9"/>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6372200" y="1052736"/>
            <a:ext cx="2411760" cy="365125"/>
          </a:xfrm>
          <a:prstGeom prst="rect">
            <a:avLst/>
          </a:prstGeom>
        </p:spPr>
        <p:txBody>
          <a:bodyPr/>
          <a:lstStyle/>
          <a:p>
            <a:endParaRPr kumimoji="1" lang="ja-JP" altLang="en-US"/>
          </a:p>
        </p:txBody>
      </p:sp>
      <p:sp>
        <p:nvSpPr>
          <p:cNvPr id="6" name="フッター プレースホルダ 5"/>
          <p:cNvSpPr>
            <a:spLocks noGrp="1"/>
          </p:cNvSpPr>
          <p:nvPr>
            <p:ph type="ftr" sz="quarter" idx="11"/>
          </p:nvPr>
        </p:nvSpPr>
        <p:spPr>
          <a:xfrm>
            <a:off x="0" y="6356350"/>
            <a:ext cx="9144000" cy="50165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a:xfrm>
            <a:off x="7010400" y="109538"/>
            <a:ext cx="2133600" cy="365125"/>
          </a:xfrm>
          <a:prstGeom prst="rect">
            <a:avLst/>
          </a:prstGeom>
        </p:spPr>
        <p:txBody>
          <a:bodyPr/>
          <a:lstStyle/>
          <a:p>
            <a:fld id="{E651A14E-9EAC-411F-A1BC-0CEA1C87F0F0}"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4663"/>
            <a:ext cx="8229600" cy="1143000"/>
          </a:xfrm>
          <a:prstGeom prst="rect">
            <a:avLst/>
          </a:prstGeom>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1600201"/>
            <a:ext cx="8229600" cy="4525963"/>
          </a:xfrm>
          <a:prstGeom prst="rect">
            <a:avLst/>
          </a:prstGeo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6372200" y="1052736"/>
            <a:ext cx="2411760" cy="365125"/>
          </a:xfrm>
          <a:prstGeom prst="rect">
            <a:avLst/>
          </a:prstGeom>
        </p:spPr>
        <p:txBody>
          <a:bodyPr/>
          <a:lstStyle/>
          <a:p>
            <a:endParaRPr kumimoji="1" lang="ja-JP" altLang="en-US"/>
          </a:p>
        </p:txBody>
      </p:sp>
      <p:sp>
        <p:nvSpPr>
          <p:cNvPr id="5" name="フッター プレースホルダ 4"/>
          <p:cNvSpPr>
            <a:spLocks noGrp="1"/>
          </p:cNvSpPr>
          <p:nvPr>
            <p:ph type="ftr" sz="quarter" idx="11"/>
          </p:nvPr>
        </p:nvSpPr>
        <p:spPr>
          <a:xfrm>
            <a:off x="0" y="6356350"/>
            <a:ext cx="9144000" cy="50165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a:xfrm>
            <a:off x="7010400" y="109538"/>
            <a:ext cx="2133600" cy="365125"/>
          </a:xfrm>
          <a:prstGeom prst="rect">
            <a:avLst/>
          </a:prstGeom>
        </p:spPr>
        <p:txBody>
          <a:bodyPr/>
          <a:lstStyle/>
          <a:p>
            <a:fld id="{E651A14E-9EAC-411F-A1BC-0CEA1C87F0F0}"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372200" y="777527"/>
            <a:ext cx="1543051" cy="5510559"/>
          </a:xfrm>
          <a:prstGeom prst="rect">
            <a:avLst/>
          </a:prstGeo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1619672" y="1192546"/>
            <a:ext cx="4476751" cy="4680520"/>
          </a:xfrm>
          <a:prstGeom prst="rect">
            <a:avLst/>
          </a:prstGeom>
        </p:spPr>
        <p:txBody>
          <a:bodyPr vert="eaVert"/>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10"/>
          </p:nvPr>
        </p:nvSpPr>
        <p:spPr>
          <a:xfrm>
            <a:off x="6372200" y="1052736"/>
            <a:ext cx="2411760" cy="365125"/>
          </a:xfrm>
          <a:prstGeom prst="rect">
            <a:avLst/>
          </a:prstGeom>
        </p:spPr>
        <p:txBody>
          <a:bodyPr/>
          <a:lstStyle/>
          <a:p>
            <a:endParaRPr kumimoji="1" lang="ja-JP" altLang="en-US"/>
          </a:p>
        </p:txBody>
      </p:sp>
      <p:sp>
        <p:nvSpPr>
          <p:cNvPr id="5" name="フッター プレースホルダ 4"/>
          <p:cNvSpPr>
            <a:spLocks noGrp="1"/>
          </p:cNvSpPr>
          <p:nvPr>
            <p:ph type="ftr" sz="quarter" idx="11"/>
          </p:nvPr>
        </p:nvSpPr>
        <p:spPr>
          <a:xfrm>
            <a:off x="0" y="6356350"/>
            <a:ext cx="9144000" cy="50165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a:xfrm>
            <a:off x="7010400" y="109538"/>
            <a:ext cx="2133600" cy="365125"/>
          </a:xfrm>
          <a:prstGeom prst="rect">
            <a:avLst/>
          </a:prstGeom>
        </p:spPr>
        <p:txBody>
          <a:bodyPr/>
          <a:lstStyle/>
          <a:p>
            <a:fld id="{E651A14E-9EAC-411F-A1BC-0CEA1C87F0F0}"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4663"/>
            <a:ext cx="8229600" cy="1143000"/>
          </a:xfrm>
          <a:prstGeom prst="rect">
            <a:avLst/>
          </a:prstGeom>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6372200" y="1052736"/>
            <a:ext cx="2411760" cy="365125"/>
          </a:xfrm>
          <a:prstGeom prst="rect">
            <a:avLst/>
          </a:prstGeom>
        </p:spPr>
        <p:txBody>
          <a:bodyPr/>
          <a:lstStyle/>
          <a:p>
            <a:endParaRPr kumimoji="1" lang="ja-JP" altLang="en-US"/>
          </a:p>
        </p:txBody>
      </p:sp>
      <p:sp>
        <p:nvSpPr>
          <p:cNvPr id="4" name="フッター プレースホルダー 3"/>
          <p:cNvSpPr>
            <a:spLocks noGrp="1"/>
          </p:cNvSpPr>
          <p:nvPr>
            <p:ph type="ftr" sz="quarter" idx="11"/>
          </p:nvPr>
        </p:nvSpPr>
        <p:spPr>
          <a:xfrm>
            <a:off x="0" y="6356350"/>
            <a:ext cx="9144000" cy="501650"/>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010400" y="109538"/>
            <a:ext cx="2133600" cy="365125"/>
          </a:xfrm>
          <a:prstGeom prst="rect">
            <a:avLst/>
          </a:prstGeom>
        </p:spPr>
        <p:txBody>
          <a:bodyPr/>
          <a:lstStyle/>
          <a:p>
            <a:fld id="{E651A14E-9EAC-411F-A1BC-0CEA1C87F0F0}" type="slidenum">
              <a:rPr kumimoji="1" lang="ja-JP" altLang="en-US" smtClean="0"/>
              <a:pPr/>
              <a:t>‹#›</a:t>
            </a:fld>
            <a:endParaRPr kumimoji="1" lang="ja-JP" altLang="en-US"/>
          </a:p>
        </p:txBody>
      </p:sp>
    </p:spTree>
    <p:extLst>
      <p:ext uri="{BB962C8B-B14F-4D97-AF65-F5344CB8AC3E}">
        <p14:creationId xmlns:p14="http://schemas.microsoft.com/office/powerpoint/2010/main" val="29745120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5940152" y="6383362"/>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4332827" y="6468138"/>
            <a:ext cx="478346" cy="365125"/>
          </a:xfrm>
          <a:prstGeom prst="rect">
            <a:avLst/>
          </a:prstGeom>
        </p:spPr>
        <p:txBody>
          <a:bodyPr/>
          <a:lstStyle/>
          <a:p>
            <a:fld id="{3ECA97EA-0E98-4042-AAD6-F746361BEE25}" type="slidenum">
              <a:rPr kumimoji="1" lang="ja-JP" altLang="en-US" smtClean="0"/>
              <a:t>‹#›</a:t>
            </a:fld>
            <a:endParaRPr kumimoji="1" lang="ja-JP" altLang="en-US"/>
          </a:p>
        </p:txBody>
      </p:sp>
    </p:spTree>
    <p:extLst>
      <p:ext uri="{BB962C8B-B14F-4D97-AF65-F5344CB8AC3E}">
        <p14:creationId xmlns:p14="http://schemas.microsoft.com/office/powerpoint/2010/main" val="2835690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67150" cy="4351338"/>
          </a:xfrm>
          <a:prstGeom prst="rect">
            <a:avLst/>
          </a:prstGeo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825625"/>
            <a:ext cx="3867150" cy="4351338"/>
          </a:xfrm>
          <a:prstGeom prst="rect">
            <a:avLst/>
          </a:prstGeo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457950" y="6356350"/>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3701464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a:prstGeom prst="rect">
            <a:avLst/>
          </a:prstGeo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a:prstGeom prst="rect">
            <a:avLst/>
          </a:prstGeo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a:prstGeom prst="rect">
            <a:avLst/>
          </a:prstGeo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6457950" y="6356350"/>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361020094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4" name="フッター プレースホルダー 3"/>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6457950" y="6356350"/>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12004215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3" name="フッター プレースホルダー 2"/>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6457950" y="6356350"/>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13907300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a:prstGeom prst="rect">
            <a:avLst/>
          </a:prstGeo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457950" y="6356350"/>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13777098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a:prstGeom prst="rect">
            <a:avLst/>
          </a:prstGeo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628650" y="6356350"/>
            <a:ext cx="20574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457950" y="6356350"/>
            <a:ext cx="2057400" cy="365125"/>
          </a:xfrm>
          <a:prstGeom prst="rect">
            <a:avLst/>
          </a:prstGeom>
        </p:spPr>
        <p:txBody>
          <a:bodyPr/>
          <a:lstStyle/>
          <a:p>
            <a:fld id="{9FEAA33D-AF72-4775-A9C5-935E3BB7480B}" type="slidenum">
              <a:rPr kumimoji="1" lang="ja-JP" altLang="en-US" smtClean="0"/>
              <a:t>‹#›</a:t>
            </a:fld>
            <a:endParaRPr kumimoji="1" lang="ja-JP" altLang="en-US"/>
          </a:p>
        </p:txBody>
      </p:sp>
    </p:spTree>
    <p:extLst>
      <p:ext uri="{BB962C8B-B14F-4D97-AF65-F5344CB8AC3E}">
        <p14:creationId xmlns:p14="http://schemas.microsoft.com/office/powerpoint/2010/main" val="16124137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6" Type="http://schemas.openxmlformats.org/officeDocument/2006/relationships/image" Target="../media/image1.jpe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heme" Target="../theme/theme3.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
          </p:nvPr>
        </p:nvSpPr>
        <p:spPr>
          <a:xfrm>
            <a:off x="3563888" y="630932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3AF48B-AC0B-4252-A74E-EF06855B80FF}" type="slidenum">
              <a:rPr kumimoji="1" lang="ja-JP" altLang="en-US" smtClean="0"/>
              <a:t>‹#›</a:t>
            </a:fld>
            <a:endParaRPr kumimoji="1" lang="ja-JP" altLang="en-US"/>
          </a:p>
        </p:txBody>
      </p:sp>
    </p:spTree>
    <p:extLst>
      <p:ext uri="{BB962C8B-B14F-4D97-AF65-F5344CB8AC3E}">
        <p14:creationId xmlns:p14="http://schemas.microsoft.com/office/powerpoint/2010/main" val="1909056656"/>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115050" y="667543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438DB-1270-41B0-9925-C7EC7D9B01C9}" type="slidenum">
              <a:rPr kumimoji="1" lang="ja-JP" altLang="en-US" smtClean="0"/>
              <a:t>‹#›</a:t>
            </a:fld>
            <a:endParaRPr kumimoji="1" lang="ja-JP" altLang="en-US"/>
          </a:p>
        </p:txBody>
      </p:sp>
    </p:spTree>
    <p:extLst>
      <p:ext uri="{BB962C8B-B14F-4D97-AF65-F5344CB8AC3E}">
        <p14:creationId xmlns:p14="http://schemas.microsoft.com/office/powerpoint/2010/main" val="245144893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8" name="直線コネクタ 7"/>
          <p:cNvCxnSpPr/>
          <p:nvPr userDrawn="1"/>
        </p:nvCxnSpPr>
        <p:spPr>
          <a:xfrm>
            <a:off x="0" y="495778"/>
            <a:ext cx="9144000" cy="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pic>
        <p:nvPicPr>
          <p:cNvPr id="10" name="図 5" descr="11 ダイトン (喜び3).jpg"/>
          <p:cNvPicPr>
            <a:picLocks noChangeAspect="1"/>
          </p:cNvPicPr>
          <p:nvPr userDrawn="1"/>
        </p:nvPicPr>
        <p:blipFill>
          <a:blip r:embed="rId16" cstate="print"/>
          <a:srcRect/>
          <a:stretch>
            <a:fillRect/>
          </a:stretch>
        </p:blipFill>
        <p:spPr bwMode="auto">
          <a:xfrm>
            <a:off x="8568320" y="51073"/>
            <a:ext cx="360040" cy="379146"/>
          </a:xfrm>
          <a:prstGeom prst="rect">
            <a:avLst/>
          </a:prstGeom>
          <a:noFill/>
          <a:ln w="9525">
            <a:noFill/>
            <a:miter lim="800000"/>
            <a:headEnd/>
            <a:tailEnd/>
          </a:ln>
        </p:spPr>
      </p:pic>
      <p:sp>
        <p:nvSpPr>
          <p:cNvPr id="11" name="テキスト ボックス 10"/>
          <p:cNvSpPr txBox="1"/>
          <p:nvPr userDrawn="1"/>
        </p:nvSpPr>
        <p:spPr>
          <a:xfrm>
            <a:off x="5940152" y="188640"/>
            <a:ext cx="2981808" cy="276999"/>
          </a:xfrm>
          <a:prstGeom prst="rect">
            <a:avLst/>
          </a:prstGeom>
          <a:noFill/>
        </p:spPr>
        <p:txBody>
          <a:bodyPr wrap="square" rtlCol="0">
            <a:spAutoFit/>
          </a:bodyPr>
          <a:lstStyle/>
          <a:p>
            <a:r>
              <a:rPr kumimoji="1" lang="ja-JP" altLang="en-US" sz="1200" dirty="0" smtClean="0">
                <a:solidFill>
                  <a:schemeClr val="bg1">
                    <a:lumMod val="50000"/>
                  </a:schemeClr>
                </a:solidFill>
              </a:rPr>
              <a:t>　　幼児教育・保育の無償化　</a:t>
            </a:r>
            <a:endParaRPr kumimoji="1" lang="ja-JP" altLang="en-US" sz="1200" dirty="0">
              <a:solidFill>
                <a:schemeClr val="bg1">
                  <a:lumMod val="50000"/>
                </a:scheme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6.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6.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6.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6.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6.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3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6.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36.xml"/><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3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107504" y="4149080"/>
            <a:ext cx="6408712" cy="1224136"/>
          </a:xfrm>
          <a:prstGeom prst="rect">
            <a:avLst/>
          </a:prstGeom>
        </p:spPr>
        <p:txBody>
          <a:bodyPr anchor="t"/>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400" dirty="0">
              <a:latin typeface="Meiryo UI" pitchFamily="50" charset="-128"/>
              <a:ea typeface="Meiryo UI" pitchFamily="50" charset="-128"/>
              <a:cs typeface="Meiryo UI" pitchFamily="50" charset="-128"/>
            </a:endParaRPr>
          </a:p>
          <a:p>
            <a:pPr algn="l"/>
            <a:r>
              <a:rPr lang="ja-JP" altLang="en-US" sz="2400" dirty="0" smtClean="0">
                <a:latin typeface="Meiryo UI" pitchFamily="50" charset="-128"/>
                <a:ea typeface="Meiryo UI" pitchFamily="50" charset="-128"/>
                <a:cs typeface="Meiryo UI" pitchFamily="50" charset="-128"/>
              </a:rPr>
              <a:t>　</a:t>
            </a:r>
            <a:r>
              <a:rPr lang="ja-JP" altLang="en-US" sz="2400" dirty="0" smtClean="0">
                <a:solidFill>
                  <a:schemeClr val="bg1">
                    <a:lumMod val="50000"/>
                  </a:schemeClr>
                </a:solidFill>
                <a:latin typeface="Meiryo UI" pitchFamily="50" charset="-128"/>
                <a:ea typeface="Meiryo UI" pitchFamily="50" charset="-128"/>
                <a:cs typeface="Meiryo UI" pitchFamily="50" charset="-128"/>
              </a:rPr>
              <a:t>幼児教育・保育の無償化</a:t>
            </a:r>
            <a:endParaRPr lang="en-US" altLang="ja-JP" sz="2000" dirty="0">
              <a:solidFill>
                <a:schemeClr val="bg1">
                  <a:lumMod val="50000"/>
                </a:schemeClr>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395536" y="5706525"/>
            <a:ext cx="3096344" cy="646331"/>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大東市福祉・子ども部子ども</a:t>
            </a:r>
            <a:r>
              <a:rPr lang="ja-JP" altLang="en-US" dirty="0" smtClean="0">
                <a:latin typeface="Meiryo UI" panose="020B0604030504040204" pitchFamily="50" charset="-128"/>
                <a:ea typeface="Meiryo UI" panose="020B0604030504040204" pitchFamily="50" charset="-128"/>
              </a:rPr>
              <a:t>室</a:t>
            </a:r>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平成</a:t>
            </a:r>
            <a:r>
              <a:rPr lang="en-US" altLang="ja-JP" dirty="0" smtClean="0">
                <a:latin typeface="Meiryo UI" panose="020B0604030504040204" pitchFamily="50" charset="-128"/>
                <a:ea typeface="Meiryo UI" panose="020B0604030504040204" pitchFamily="50" charset="-128"/>
              </a:rPr>
              <a:t>3</a:t>
            </a:r>
            <a:r>
              <a:rPr lang="ja-JP" altLang="en-US" dirty="0" smtClean="0">
                <a:latin typeface="Meiryo UI" panose="020B0604030504040204" pitchFamily="50" charset="-128"/>
                <a:ea typeface="Meiryo UI" panose="020B0604030504040204" pitchFamily="50" charset="-128"/>
              </a:rPr>
              <a:t>１年２月２</a:t>
            </a:r>
            <a:r>
              <a:rPr lang="ja-JP" altLang="en-US" dirty="0">
                <a:latin typeface="Meiryo UI" panose="020B0604030504040204" pitchFamily="50" charset="-128"/>
                <a:ea typeface="Meiryo UI" panose="020B0604030504040204" pitchFamily="50" charset="-128"/>
              </a:rPr>
              <a:t>０</a:t>
            </a:r>
            <a:r>
              <a:rPr lang="ja-JP" altLang="en-US" dirty="0" smtClean="0">
                <a:latin typeface="Meiryo UI" panose="020B0604030504040204" pitchFamily="50" charset="-128"/>
                <a:ea typeface="Meiryo UI" panose="020B0604030504040204" pitchFamily="50" charset="-128"/>
              </a:rPr>
              <a:t>日（水）</a:t>
            </a:r>
            <a:r>
              <a:rPr kumimoji="1" lang="ja-JP" altLang="en-US" dirty="0" smtClean="0">
                <a:latin typeface="Meiryo UI" panose="020B0604030504040204" pitchFamily="50" charset="-128"/>
                <a:ea typeface="Meiryo UI" panose="020B0604030504040204" pitchFamily="50" charset="-128"/>
              </a:rPr>
              <a:t>　</a:t>
            </a:r>
            <a:endParaRPr kumimoji="1" lang="ja-JP" altLang="en-US"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0" y="5229200"/>
            <a:ext cx="9144000" cy="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452320" y="260648"/>
            <a:ext cx="1008112" cy="369332"/>
          </a:xfrm>
          <a:prstGeom prst="rect">
            <a:avLst/>
          </a:prstGeom>
          <a:noFill/>
          <a:ln>
            <a:solidFill>
              <a:srgbClr val="002060"/>
            </a:solidFill>
          </a:ln>
        </p:spPr>
        <p:txBody>
          <a:bodyPr wrap="square" rtlCol="0">
            <a:spAutoFit/>
          </a:bodyPr>
          <a:lstStyle/>
          <a:p>
            <a:r>
              <a:rPr kumimoji="1" lang="ja-JP" altLang="en-US" b="1" dirty="0" smtClean="0"/>
              <a:t>資料　２</a:t>
            </a:r>
            <a:endParaRPr kumimoji="1" lang="ja-JP" altLang="en-US" b="1" dirty="0"/>
          </a:p>
        </p:txBody>
      </p:sp>
    </p:spTree>
    <p:extLst>
      <p:ext uri="{BB962C8B-B14F-4D97-AF65-F5344CB8AC3E}">
        <p14:creationId xmlns:p14="http://schemas.microsoft.com/office/powerpoint/2010/main" val="2766390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３</a:t>
            </a:r>
            <a:r>
              <a:rPr lang="ja-JP" altLang="en-US" sz="2000" dirty="0" smtClean="0">
                <a:solidFill>
                  <a:schemeClr val="bg1">
                    <a:lumMod val="65000"/>
                  </a:schemeClr>
                </a:solidFill>
                <a:latin typeface="Meiryo UI" pitchFamily="50" charset="-128"/>
                <a:ea typeface="Meiryo UI" pitchFamily="50" charset="-128"/>
                <a:cs typeface="Meiryo UI" pitchFamily="50" charset="-128"/>
              </a:rPr>
              <a:t>．無償化実施の概要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正方形/長方形 53"/>
          <p:cNvSpPr/>
          <p:nvPr/>
        </p:nvSpPr>
        <p:spPr>
          <a:xfrm>
            <a:off x="0" y="620688"/>
            <a:ext cx="8444994"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3" name="正方形/長方形 52"/>
          <p:cNvSpPr/>
          <p:nvPr/>
        </p:nvSpPr>
        <p:spPr>
          <a:xfrm>
            <a:off x="351338" y="1772816"/>
            <a:ext cx="8444994" cy="3962521"/>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■対象者</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３歳児から５歳児の１号認定子ども</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満３歳に到達した日から無償化の対象となります。</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■無償化対象外の経費・サービス</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実費（通園送迎費、食材料費、行事費、保育用品費など）</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預かり保育利用料（保育の必要性がない場合）</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病児保育、ファミリー・サポート・センターの利用料（利用した場合）</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■従来からの利用料軽減等の取扱い</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無償化対象外の経費のうち、生活保護世帯等で従来から利用料が軽減されているもの</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は、継続する予定です。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6" name="Rectangle 2"/>
          <p:cNvSpPr>
            <a:spLocks noGrp="1" noChangeArrowheads="1"/>
          </p:cNvSpPr>
          <p:nvPr>
            <p:ph type="title"/>
          </p:nvPr>
        </p:nvSpPr>
        <p:spPr>
          <a:xfrm>
            <a:off x="457200" y="620688"/>
            <a:ext cx="8229600"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➊幼稚園・認定こども園等（１号認定子ども）の無償化</a:t>
            </a:r>
            <a:endParaRPr lang="ja-JP" altLang="en-US" sz="2000" b="1" dirty="0">
              <a:solidFill>
                <a:srgbClr val="FF6600"/>
              </a:solidFill>
            </a:endParaRPr>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9</a:t>
            </a:fld>
            <a:endParaRPr kumimoji="1" lang="ja-JP" altLang="en-US"/>
          </a:p>
        </p:txBody>
      </p:sp>
    </p:spTree>
    <p:extLst>
      <p:ext uri="{BB962C8B-B14F-4D97-AF65-F5344CB8AC3E}">
        <p14:creationId xmlns:p14="http://schemas.microsoft.com/office/powerpoint/2010/main" val="3423983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３</a:t>
            </a:r>
            <a:r>
              <a:rPr lang="ja-JP" altLang="en-US" sz="2000" dirty="0" smtClean="0">
                <a:solidFill>
                  <a:schemeClr val="bg1">
                    <a:lumMod val="65000"/>
                  </a:schemeClr>
                </a:solidFill>
                <a:latin typeface="Meiryo UI" pitchFamily="50" charset="-128"/>
                <a:ea typeface="Meiryo UI" pitchFamily="50" charset="-128"/>
                <a:cs typeface="Meiryo UI" pitchFamily="50" charset="-128"/>
              </a:rPr>
              <a:t>．無償化実施の概要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正方形/長方形 53"/>
          <p:cNvSpPr/>
          <p:nvPr/>
        </p:nvSpPr>
        <p:spPr>
          <a:xfrm>
            <a:off x="0" y="620688"/>
            <a:ext cx="8444994"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3" name="正方形/長方形 52"/>
          <p:cNvSpPr/>
          <p:nvPr/>
        </p:nvSpPr>
        <p:spPr>
          <a:xfrm>
            <a:off x="421196" y="1596639"/>
            <a:ext cx="8444994" cy="3200513"/>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■対象者</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○３歳児から５歳児の子ども</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満３歳に到達した次の４月１日から無償化の対象となります。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○住民税非課税世帯に属する、０歳児から２歳児の子ども</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■無償化対象外の経費・サービス</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延長</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保育料　 </a:t>
            </a:r>
            <a:endParaRPr lang="en-US" altLang="ja-JP" sz="16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○実費（送迎保育ステーション利用料、食材料費、行事費、保育用品費など）</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○病児保育、ファミリー・サポート・センターの利用料（利用した場合）</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dirty="0">
              <a:solidFill>
                <a:schemeClr val="tx1"/>
              </a:solidFill>
              <a:latin typeface="メイリオ" panose="020B0604030504040204" pitchFamily="50" charset="-128"/>
              <a:ea typeface="メイリオ" panose="020B0604030504040204" pitchFamily="50" charset="-128"/>
              <a:cs typeface="Meiryo UI" pitchFamily="50" charset="-128"/>
            </a:endParaRPr>
          </a:p>
        </p:txBody>
      </p:sp>
      <p:sp>
        <p:nvSpPr>
          <p:cNvPr id="55" name="Rectangle 2"/>
          <p:cNvSpPr>
            <a:spLocks noGrp="1" noChangeArrowheads="1"/>
          </p:cNvSpPr>
          <p:nvPr>
            <p:ph type="title"/>
          </p:nvPr>
        </p:nvSpPr>
        <p:spPr>
          <a:xfrm>
            <a:off x="457200" y="620688"/>
            <a:ext cx="8229600"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❷保育所・認定こども園等（２号認定子ども）の無償化</a:t>
            </a:r>
            <a:endParaRPr lang="ja-JP" altLang="en-US" sz="2000" b="1" dirty="0">
              <a:solidFill>
                <a:srgbClr val="FF6600"/>
              </a:solidFill>
            </a:endParaRPr>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10</a:t>
            </a:fld>
            <a:endParaRPr kumimoji="1" lang="ja-JP" altLang="en-US"/>
          </a:p>
        </p:txBody>
      </p:sp>
    </p:spTree>
    <p:extLst>
      <p:ext uri="{BB962C8B-B14F-4D97-AF65-F5344CB8AC3E}">
        <p14:creationId xmlns:p14="http://schemas.microsoft.com/office/powerpoint/2010/main" val="11288163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３</a:t>
            </a:r>
            <a:r>
              <a:rPr lang="ja-JP" altLang="en-US" sz="2000" dirty="0" smtClean="0">
                <a:solidFill>
                  <a:schemeClr val="bg1">
                    <a:lumMod val="65000"/>
                  </a:schemeClr>
                </a:solidFill>
                <a:latin typeface="Meiryo UI" pitchFamily="50" charset="-128"/>
                <a:ea typeface="Meiryo UI" pitchFamily="50" charset="-128"/>
                <a:cs typeface="Meiryo UI" pitchFamily="50" charset="-128"/>
              </a:rPr>
              <a:t>．無償化実施の概要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正方形/長方形 53"/>
          <p:cNvSpPr/>
          <p:nvPr/>
        </p:nvSpPr>
        <p:spPr>
          <a:xfrm>
            <a:off x="0" y="620688"/>
            <a:ext cx="8444994"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3" name="正方形/長方形 52"/>
          <p:cNvSpPr/>
          <p:nvPr/>
        </p:nvSpPr>
        <p:spPr>
          <a:xfrm>
            <a:off x="152400" y="1591516"/>
            <a:ext cx="8444994" cy="5077843"/>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■対象者</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u="sng" dirty="0" smtClean="0">
                <a:solidFill>
                  <a:schemeClr val="tx1"/>
                </a:solidFill>
                <a:latin typeface="メイリオ" panose="020B0604030504040204" pitchFamily="50" charset="-128"/>
                <a:ea typeface="メイリオ" panose="020B0604030504040204" pitchFamily="50" charset="-128"/>
                <a:cs typeface="Meiryo UI" pitchFamily="50" charset="-128"/>
              </a:rPr>
              <a:t>保育の必要性が認定</a:t>
            </a:r>
            <a:r>
              <a:rPr lang="ja-JP" altLang="en-US" sz="1600" u="sng" dirty="0">
                <a:solidFill>
                  <a:schemeClr val="tx1"/>
                </a:solidFill>
                <a:latin typeface="メイリオ" panose="020B0604030504040204" pitchFamily="50" charset="-128"/>
                <a:ea typeface="メイリオ" panose="020B0604030504040204" pitchFamily="50" charset="-128"/>
                <a:cs typeface="Meiryo UI" pitchFamily="50" charset="-128"/>
              </a:rPr>
              <a:t>された</a:t>
            </a:r>
            <a:r>
              <a:rPr lang="ja-JP" altLang="en-US" sz="1600" u="sng" dirty="0" smtClean="0">
                <a:solidFill>
                  <a:schemeClr val="tx1"/>
                </a:solidFill>
                <a:latin typeface="メイリオ" panose="020B0604030504040204" pitchFamily="50" charset="-128"/>
                <a:ea typeface="メイリオ" panose="020B0604030504040204" pitchFamily="50" charset="-128"/>
                <a:cs typeface="Meiryo UI" pitchFamily="50" charset="-128"/>
              </a:rPr>
              <a:t>、</a:t>
            </a:r>
            <a:endParaRPr lang="en-US" altLang="ja-JP" sz="1600" u="sng"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○３歳児</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から５歳児</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の１号認定子ども</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○住民税非課税世帯に属する、満３歳</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■対象施設・サービス</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在籍する幼稚園等が実施する預かり保育</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u="sng" dirty="0" smtClean="0">
                <a:solidFill>
                  <a:schemeClr val="tx1"/>
                </a:solidFill>
                <a:latin typeface="メイリオ" panose="020B0604030504040204" pitchFamily="50" charset="-128"/>
                <a:ea typeface="メイリオ" panose="020B0604030504040204" pitchFamily="50" charset="-128"/>
                <a:cs typeface="Meiryo UI" pitchFamily="50" charset="-128"/>
              </a:rPr>
              <a:t>★幼稚園が預かり保育を実施していない等の場合は次の事業も対象</a:t>
            </a:r>
            <a:endParaRPr lang="en-US" altLang="ja-JP" sz="1600" u="sng"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・認可外保育施設、ベビーシッター、認可外の事業所内保育</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・一時預かり事業、病児保育事業、ファミリー・サポート・センター事業（利用内　　</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容により一部無償化の対象外）</a:t>
            </a:r>
            <a:endParaRPr lang="en-US" altLang="ja-JP" sz="16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4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Meiryo UI" pitchFamily="50" charset="-128"/>
              </a:rPr>
              <a:t>夏休み等長期休業期間中に実施していない場合に認可外保育施設等を利用する場合は、その利</a:t>
            </a:r>
            <a:endParaRPr lang="en-US" altLang="ja-JP" sz="14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Meiryo UI" pitchFamily="50" charset="-128"/>
              </a:rPr>
              <a:t>　　用料が無償化の対象になります。</a:t>
            </a:r>
            <a:endParaRPr lang="en-US" altLang="ja-JP" sz="14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4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Meiryo UI" pitchFamily="50" charset="-128"/>
              </a:rPr>
              <a:t>原則として、認可外保育施設の設置を自治体に届け出ており、国が定める設備運営基準を満</a:t>
            </a:r>
            <a:r>
              <a:rPr lang="ja-JP" altLang="en-US" sz="1400" dirty="0" err="1" smtClean="0">
                <a:solidFill>
                  <a:schemeClr val="tx1"/>
                </a:solidFill>
                <a:latin typeface="メイリオ" panose="020B0604030504040204" pitchFamily="50" charset="-128"/>
                <a:ea typeface="メイリオ" panose="020B0604030504040204" pitchFamily="50" charset="-128"/>
                <a:cs typeface="Meiryo UI" pitchFamily="50" charset="-128"/>
              </a:rPr>
              <a:t>た</a:t>
            </a:r>
            <a:endParaRPr lang="en-US" altLang="ja-JP" sz="14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400" dirty="0" err="1" smtClean="0">
                <a:solidFill>
                  <a:schemeClr val="tx1"/>
                </a:solidFill>
                <a:latin typeface="メイリオ" panose="020B0604030504040204" pitchFamily="50" charset="-128"/>
                <a:ea typeface="メイリオ" panose="020B0604030504040204" pitchFamily="50" charset="-128"/>
                <a:cs typeface="Meiryo UI" pitchFamily="50" charset="-128"/>
              </a:rPr>
              <a:t>す</a:t>
            </a:r>
            <a:r>
              <a:rPr lang="ja-JP" altLang="en-US" sz="1400" dirty="0" smtClean="0">
                <a:solidFill>
                  <a:schemeClr val="tx1"/>
                </a:solidFill>
                <a:latin typeface="メイリオ" panose="020B0604030504040204" pitchFamily="50" charset="-128"/>
                <a:ea typeface="メイリオ" panose="020B0604030504040204" pitchFamily="50" charset="-128"/>
                <a:cs typeface="Meiryo UI" pitchFamily="50" charset="-128"/>
              </a:rPr>
              <a:t>施設に限ります。</a:t>
            </a:r>
            <a:endParaRPr lang="en-US" altLang="ja-JP" sz="14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4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Meiryo UI" pitchFamily="50" charset="-128"/>
              </a:rPr>
              <a:t>複数サービスの併用も上限額の範囲で無償化の対象となります。なお、サービスの優先順位は</a:t>
            </a:r>
            <a:endParaRPr lang="en-US" altLang="ja-JP" sz="14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Meiryo UI" pitchFamily="50" charset="-128"/>
              </a:rPr>
              <a:t>　　ありません。</a:t>
            </a:r>
            <a:endParaRPr lang="en-US" altLang="ja-JP" sz="14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115" name="Rectangle 2"/>
          <p:cNvSpPr>
            <a:spLocks noGrp="1" noChangeArrowheads="1"/>
          </p:cNvSpPr>
          <p:nvPr>
            <p:ph type="title"/>
          </p:nvPr>
        </p:nvSpPr>
        <p:spPr>
          <a:xfrm>
            <a:off x="300354" y="628206"/>
            <a:ext cx="8543292"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❸保育の必要性が認定された場合の預かり保育等の無償化</a:t>
            </a:r>
            <a:endParaRPr lang="ja-JP" altLang="en-US" sz="2000" b="1" dirty="0">
              <a:solidFill>
                <a:srgbClr val="FF6600"/>
              </a:solidFill>
            </a:endParaRPr>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11</a:t>
            </a:fld>
            <a:endParaRPr kumimoji="1" lang="ja-JP" altLang="en-US"/>
          </a:p>
        </p:txBody>
      </p:sp>
    </p:spTree>
    <p:extLst>
      <p:ext uri="{BB962C8B-B14F-4D97-AF65-F5344CB8AC3E}">
        <p14:creationId xmlns:p14="http://schemas.microsoft.com/office/powerpoint/2010/main" val="38695647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３</a:t>
            </a:r>
            <a:r>
              <a:rPr lang="ja-JP" altLang="en-US" sz="2000" dirty="0" smtClean="0">
                <a:solidFill>
                  <a:schemeClr val="bg1">
                    <a:lumMod val="65000"/>
                  </a:schemeClr>
                </a:solidFill>
                <a:latin typeface="Meiryo UI" pitchFamily="50" charset="-128"/>
                <a:ea typeface="Meiryo UI" pitchFamily="50" charset="-128"/>
                <a:cs typeface="Meiryo UI" pitchFamily="50" charset="-128"/>
              </a:rPr>
              <a:t>．無償化実施の概要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正方形/長方形 53"/>
          <p:cNvSpPr/>
          <p:nvPr/>
        </p:nvSpPr>
        <p:spPr>
          <a:xfrm>
            <a:off x="0" y="620688"/>
            <a:ext cx="8444994"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3" name="正方形/長方形 52"/>
          <p:cNvSpPr/>
          <p:nvPr/>
        </p:nvSpPr>
        <p:spPr>
          <a:xfrm>
            <a:off x="179512" y="764704"/>
            <a:ext cx="8444994" cy="609329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■預かり保育等の無償化の方法（支給方法は未定です）</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u="sng" dirty="0" smtClean="0">
                <a:solidFill>
                  <a:schemeClr val="tx1"/>
                </a:solidFill>
                <a:latin typeface="メイリオ" panose="020B0604030504040204" pitchFamily="50" charset="-128"/>
                <a:ea typeface="メイリオ" panose="020B0604030504040204" pitchFamily="50" charset="-128"/>
                <a:cs typeface="Meiryo UI" pitchFamily="50" charset="-128"/>
              </a:rPr>
              <a:t>預かり保育の無償化対象経費</a:t>
            </a:r>
            <a:endParaRPr lang="en-US" altLang="ja-JP" sz="1600" u="sng"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実際の利用量に応じて、①「</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1.13</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万円（満</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3</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歳の年度末までは</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1.63</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万円）」と②「日</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額単価</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利用日数）」を比較して低い方の金額を給付</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Meiryo UI" pitchFamily="50" charset="-128"/>
              </a:rPr>
              <a:t>認可外保育所の全国平均保育料の</a:t>
            </a:r>
            <a:r>
              <a:rPr lang="en-US" altLang="ja-JP" sz="1200" dirty="0" smtClean="0">
                <a:solidFill>
                  <a:schemeClr val="tx1"/>
                </a:solidFill>
                <a:latin typeface="メイリオ" panose="020B0604030504040204" pitchFamily="50" charset="-128"/>
                <a:ea typeface="メイリオ" panose="020B0604030504040204" pitchFamily="50" charset="-128"/>
                <a:cs typeface="Meiryo UI" pitchFamily="50" charset="-128"/>
              </a:rPr>
              <a:t>3.7</a:t>
            </a:r>
            <a:r>
              <a:rPr lang="ja-JP" altLang="en-US" sz="1200" dirty="0" smtClean="0">
                <a:solidFill>
                  <a:schemeClr val="tx1"/>
                </a:solidFill>
                <a:latin typeface="メイリオ" panose="020B0604030504040204" pitchFamily="50" charset="-128"/>
                <a:ea typeface="メイリオ" panose="020B0604030504040204" pitchFamily="50" charset="-128"/>
                <a:cs typeface="Meiryo UI" pitchFamily="50" charset="-128"/>
              </a:rPr>
              <a:t>万円（</a:t>
            </a:r>
            <a:r>
              <a:rPr lang="en-US" altLang="ja-JP" sz="1200" dirty="0" smtClean="0">
                <a:solidFill>
                  <a:schemeClr val="tx1"/>
                </a:solidFill>
                <a:latin typeface="メイリオ" panose="020B0604030504040204" pitchFamily="50" charset="-128"/>
                <a:ea typeface="メイリオ" panose="020B0604030504040204" pitchFamily="50" charset="-128"/>
                <a:cs typeface="Meiryo UI" pitchFamily="50" charset="-128"/>
              </a:rPr>
              <a:t>0</a:t>
            </a:r>
            <a:r>
              <a:rPr lang="ja-JP" altLang="en-US" sz="12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cs typeface="Meiryo UI" pitchFamily="50" charset="-128"/>
              </a:rPr>
              <a:t>2</a:t>
            </a:r>
            <a:r>
              <a:rPr lang="ja-JP" altLang="en-US" sz="1200" dirty="0" smtClean="0">
                <a:solidFill>
                  <a:schemeClr val="tx1"/>
                </a:solidFill>
                <a:latin typeface="メイリオ" panose="020B0604030504040204" pitchFamily="50" charset="-128"/>
                <a:ea typeface="メイリオ" panose="020B0604030504040204" pitchFamily="50" charset="-128"/>
                <a:cs typeface="Meiryo UI" pitchFamily="50" charset="-128"/>
              </a:rPr>
              <a:t>歳児は</a:t>
            </a:r>
            <a:r>
              <a:rPr lang="en-US" altLang="ja-JP" sz="1200" dirty="0" smtClean="0">
                <a:solidFill>
                  <a:schemeClr val="tx1"/>
                </a:solidFill>
                <a:latin typeface="メイリオ" panose="020B0604030504040204" pitchFamily="50" charset="-128"/>
                <a:ea typeface="メイリオ" panose="020B0604030504040204" pitchFamily="50" charset="-128"/>
                <a:cs typeface="Meiryo UI" pitchFamily="50" charset="-128"/>
              </a:rPr>
              <a:t>4.2</a:t>
            </a:r>
            <a:r>
              <a:rPr lang="ja-JP" altLang="en-US" sz="1200" dirty="0" smtClean="0">
                <a:solidFill>
                  <a:schemeClr val="tx1"/>
                </a:solidFill>
                <a:latin typeface="メイリオ" panose="020B0604030504040204" pitchFamily="50" charset="-128"/>
                <a:ea typeface="メイリオ" panose="020B0604030504040204" pitchFamily="50" charset="-128"/>
                <a:cs typeface="Meiryo UI" pitchFamily="50" charset="-128"/>
              </a:rPr>
              <a:t>万円）と幼稚園の無償化上限額の</a:t>
            </a:r>
            <a:r>
              <a:rPr lang="en-US" altLang="ja-JP" sz="1200" dirty="0" smtClean="0">
                <a:solidFill>
                  <a:schemeClr val="tx1"/>
                </a:solidFill>
                <a:latin typeface="メイリオ" panose="020B0604030504040204" pitchFamily="50" charset="-128"/>
                <a:ea typeface="メイリオ" panose="020B0604030504040204" pitchFamily="50" charset="-128"/>
                <a:cs typeface="Meiryo UI" pitchFamily="50" charset="-128"/>
              </a:rPr>
              <a:t>2.57</a:t>
            </a:r>
            <a:r>
              <a:rPr lang="ja-JP" altLang="en-US" sz="1200" dirty="0" smtClean="0">
                <a:solidFill>
                  <a:schemeClr val="tx1"/>
                </a:solidFill>
                <a:latin typeface="メイリオ" panose="020B0604030504040204" pitchFamily="50" charset="-128"/>
                <a:ea typeface="メイリオ" panose="020B0604030504040204" pitchFamily="50" charset="-128"/>
                <a:cs typeface="Meiryo UI" pitchFamily="50" charset="-128"/>
              </a:rPr>
              <a:t>万円の差額</a:t>
            </a:r>
            <a:endParaRPr lang="en-US" altLang="ja-JP" sz="12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200" dirty="0" err="1" smtClean="0">
                <a:solidFill>
                  <a:schemeClr val="tx1"/>
                </a:solidFill>
                <a:latin typeface="メイリオ" panose="020B0604030504040204" pitchFamily="50" charset="-128"/>
                <a:ea typeface="メイリオ" panose="020B0604030504040204" pitchFamily="50" charset="-128"/>
                <a:cs typeface="Meiryo UI" pitchFamily="50" charset="-128"/>
              </a:rPr>
              <a:t>に</a:t>
            </a:r>
            <a:r>
              <a:rPr lang="en-US" altLang="ja-JP" sz="1200" dirty="0" smtClean="0">
                <a:solidFill>
                  <a:schemeClr val="tx1"/>
                </a:solidFill>
                <a:latin typeface="メイリオ" panose="020B0604030504040204" pitchFamily="50" charset="-128"/>
                <a:ea typeface="メイリオ" panose="020B0604030504040204" pitchFamily="50" charset="-128"/>
                <a:cs typeface="Meiryo UI" pitchFamily="50" charset="-128"/>
              </a:rPr>
              <a:t>1.13</a:t>
            </a:r>
            <a:r>
              <a:rPr lang="ja-JP" altLang="en-US" sz="1200" dirty="0" smtClean="0">
                <a:solidFill>
                  <a:schemeClr val="tx1"/>
                </a:solidFill>
                <a:latin typeface="メイリオ" panose="020B0604030504040204" pitchFamily="50" charset="-128"/>
                <a:ea typeface="メイリオ" panose="020B0604030504040204" pitchFamily="50" charset="-128"/>
                <a:cs typeface="Meiryo UI" pitchFamily="50" charset="-128"/>
              </a:rPr>
              <a:t>万円（または</a:t>
            </a:r>
            <a:r>
              <a:rPr lang="en-US" altLang="ja-JP" sz="1200" dirty="0" smtClean="0">
                <a:solidFill>
                  <a:schemeClr val="tx1"/>
                </a:solidFill>
                <a:latin typeface="メイリオ" panose="020B0604030504040204" pitchFamily="50" charset="-128"/>
                <a:ea typeface="メイリオ" panose="020B0604030504040204" pitchFamily="50" charset="-128"/>
                <a:cs typeface="Meiryo UI" pitchFamily="50" charset="-128"/>
              </a:rPr>
              <a:t>1.63</a:t>
            </a:r>
            <a:r>
              <a:rPr lang="ja-JP" altLang="en-US" sz="1200" dirty="0" smtClean="0">
                <a:solidFill>
                  <a:schemeClr val="tx1"/>
                </a:solidFill>
                <a:latin typeface="メイリオ" panose="020B0604030504040204" pitchFamily="50" charset="-128"/>
                <a:ea typeface="メイリオ" panose="020B0604030504040204" pitchFamily="50" charset="-128"/>
                <a:cs typeface="Meiryo UI" pitchFamily="50" charset="-128"/>
              </a:rPr>
              <a:t>万円）が預かり保育の無償化上限額になります。</a:t>
            </a:r>
            <a:endParaRPr lang="en-US" altLang="ja-JP" sz="12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u="sng" dirty="0" smtClean="0">
                <a:solidFill>
                  <a:schemeClr val="tx1"/>
                </a:solidFill>
                <a:latin typeface="メイリオ" panose="020B0604030504040204" pitchFamily="50" charset="-128"/>
                <a:ea typeface="メイリオ" panose="020B0604030504040204" pitchFamily="50" charset="-128"/>
                <a:cs typeface="Meiryo UI" pitchFamily="50" charset="-128"/>
              </a:rPr>
              <a:t>認可外保育施設等無償化対象経費</a:t>
            </a:r>
            <a:endParaRPr lang="en-US" altLang="ja-JP" sz="1600" u="sng"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預かり保育の上限額である</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1.13</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万円（または</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1.63</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万円）</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預かり</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保育</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と認可外</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保育</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施設等を併用した場合は、</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1.13</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万円（または</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1.63</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万円）から</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預かり保育に係る給付額を差し引いた額</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2"/>
                </a:solidFill>
                <a:latin typeface="メイリオ" panose="020B0604030504040204" pitchFamily="50" charset="-128"/>
                <a:ea typeface="メイリオ" panose="020B0604030504040204" pitchFamily="50" charset="-128"/>
                <a:cs typeface="Meiryo UI" pitchFamily="50" charset="-128"/>
              </a:rPr>
              <a:t>　　　　　　　　　　＜預かり保育等の無償化のイメージ＞</a:t>
            </a:r>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2"/>
                </a:solidFill>
                <a:latin typeface="メイリオ" panose="020B0604030504040204" pitchFamily="50" charset="-128"/>
                <a:ea typeface="メイリオ" panose="020B0604030504040204" pitchFamily="50" charset="-128"/>
                <a:cs typeface="Meiryo UI" pitchFamily="50" charset="-128"/>
              </a:rPr>
              <a:t>　</a:t>
            </a:r>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592144466"/>
              </p:ext>
            </p:extLst>
          </p:nvPr>
        </p:nvGraphicFramePr>
        <p:xfrm>
          <a:off x="974402" y="4077072"/>
          <a:ext cx="7915275" cy="2657475"/>
        </p:xfrm>
        <a:graphic>
          <a:graphicData uri="http://schemas.openxmlformats.org/presentationml/2006/ole">
            <mc:AlternateContent xmlns:mc="http://schemas.openxmlformats.org/markup-compatibility/2006">
              <mc:Choice xmlns:v="urn:schemas-microsoft-com:vml" Requires="v">
                <p:oleObj spid="_x0000_s6164" name="ワークシート" r:id="rId4" imgW="7915242" imgH="2657605" progId="Excel.Sheet.12">
                  <p:embed/>
                </p:oleObj>
              </mc:Choice>
              <mc:Fallback>
                <p:oleObj name="ワークシート" r:id="rId4" imgW="7915242" imgH="2657605" progId="Excel.Sheet.12">
                  <p:embed/>
                  <p:pic>
                    <p:nvPicPr>
                      <p:cNvPr id="0" name=""/>
                      <p:cNvPicPr/>
                      <p:nvPr/>
                    </p:nvPicPr>
                    <p:blipFill>
                      <a:blip r:embed="rId5"/>
                      <a:stretch>
                        <a:fillRect/>
                      </a:stretch>
                    </p:blipFill>
                    <p:spPr>
                      <a:xfrm>
                        <a:off x="974402" y="4077072"/>
                        <a:ext cx="7915275" cy="2657475"/>
                      </a:xfrm>
                      <a:prstGeom prst="rect">
                        <a:avLst/>
                      </a:prstGeom>
                    </p:spPr>
                  </p:pic>
                </p:oleObj>
              </mc:Fallback>
            </mc:AlternateContent>
          </a:graphicData>
        </a:graphic>
      </p:graphicFrame>
      <p:sp>
        <p:nvSpPr>
          <p:cNvPr id="6" name="スライド番号プレースホルダー 5"/>
          <p:cNvSpPr>
            <a:spLocks noGrp="1"/>
          </p:cNvSpPr>
          <p:nvPr>
            <p:ph type="sldNum" sz="quarter" idx="12"/>
          </p:nvPr>
        </p:nvSpPr>
        <p:spPr/>
        <p:txBody>
          <a:bodyPr/>
          <a:lstStyle/>
          <a:p>
            <a:fld id="{3ECA97EA-0E98-4042-AAD6-F746361BEE25}" type="slidenum">
              <a:rPr kumimoji="1" lang="ja-JP" altLang="en-US" smtClean="0"/>
              <a:t>12</a:t>
            </a:fld>
            <a:endParaRPr kumimoji="1" lang="ja-JP" altLang="en-US"/>
          </a:p>
        </p:txBody>
      </p:sp>
    </p:spTree>
    <p:extLst>
      <p:ext uri="{BB962C8B-B14F-4D97-AF65-F5344CB8AC3E}">
        <p14:creationId xmlns:p14="http://schemas.microsoft.com/office/powerpoint/2010/main" val="3431063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３</a:t>
            </a:r>
            <a:r>
              <a:rPr lang="ja-JP" altLang="en-US" sz="2000" dirty="0" smtClean="0">
                <a:solidFill>
                  <a:schemeClr val="bg1">
                    <a:lumMod val="65000"/>
                  </a:schemeClr>
                </a:solidFill>
                <a:latin typeface="Meiryo UI" pitchFamily="50" charset="-128"/>
                <a:ea typeface="Meiryo UI" pitchFamily="50" charset="-128"/>
                <a:cs typeface="Meiryo UI" pitchFamily="50" charset="-128"/>
              </a:rPr>
              <a:t>．無償化実施の概要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正方形/長方形 53"/>
          <p:cNvSpPr/>
          <p:nvPr/>
        </p:nvSpPr>
        <p:spPr>
          <a:xfrm>
            <a:off x="0" y="620688"/>
            <a:ext cx="8444994"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6" name="正方形/長方形 55"/>
          <p:cNvSpPr/>
          <p:nvPr/>
        </p:nvSpPr>
        <p:spPr>
          <a:xfrm>
            <a:off x="387078" y="1755451"/>
            <a:ext cx="8444994" cy="3311057"/>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■対象者</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３歳児から５歳児のすべての子ども</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満３歳に到達した日から無償化の対象となります。</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■無償化対象外の経費・サービス</a:t>
            </a:r>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プレ</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保育</a:t>
            </a:r>
            <a:endParaRPr lang="en-US" altLang="ja-JP" sz="16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実費（通園送迎費、食材料費、行事費、保育用品費など）</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預かり保育利用料（保育の必要性がない場合）</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病児保育、ファミリー・サポート・センターの利用料（利用した場合）</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dirty="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7" name="Rectangle 2"/>
          <p:cNvSpPr>
            <a:spLocks noGrp="1" noChangeArrowheads="1"/>
          </p:cNvSpPr>
          <p:nvPr>
            <p:ph type="title"/>
          </p:nvPr>
        </p:nvSpPr>
        <p:spPr>
          <a:xfrm>
            <a:off x="415029" y="620688"/>
            <a:ext cx="8327268"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❹幼稚園（子ども・子育て支援新制度対象外）の無償化</a:t>
            </a:r>
            <a:endParaRPr lang="ja-JP" altLang="en-US" sz="2000" b="1" dirty="0">
              <a:solidFill>
                <a:srgbClr val="FF6600"/>
              </a:solidFill>
            </a:endParaRPr>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13</a:t>
            </a:fld>
            <a:endParaRPr kumimoji="1" lang="ja-JP" altLang="en-US"/>
          </a:p>
        </p:txBody>
      </p:sp>
    </p:spTree>
    <p:extLst>
      <p:ext uri="{BB962C8B-B14F-4D97-AF65-F5344CB8AC3E}">
        <p14:creationId xmlns:p14="http://schemas.microsoft.com/office/powerpoint/2010/main" val="34323217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３</a:t>
            </a:r>
            <a:r>
              <a:rPr lang="ja-JP" altLang="en-US" sz="2000" dirty="0" smtClean="0">
                <a:solidFill>
                  <a:schemeClr val="bg1">
                    <a:lumMod val="65000"/>
                  </a:schemeClr>
                </a:solidFill>
                <a:latin typeface="Meiryo UI" pitchFamily="50" charset="-128"/>
                <a:ea typeface="Meiryo UI" pitchFamily="50" charset="-128"/>
                <a:cs typeface="Meiryo UI" pitchFamily="50" charset="-128"/>
              </a:rPr>
              <a:t>．無償化実施の概要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正方形/長方形 53"/>
          <p:cNvSpPr/>
          <p:nvPr/>
        </p:nvSpPr>
        <p:spPr>
          <a:xfrm>
            <a:off x="0" y="620688"/>
            <a:ext cx="8444994"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6" name="正方形/長方形 55"/>
          <p:cNvSpPr/>
          <p:nvPr/>
        </p:nvSpPr>
        <p:spPr>
          <a:xfrm>
            <a:off x="395536" y="999404"/>
            <a:ext cx="8444994" cy="5597948"/>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■幼稚園の無償化</a:t>
            </a:r>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の</a:t>
            </a:r>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上限額</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2.57</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万円／月</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2"/>
                </a:solidFill>
                <a:latin typeface="メイリオ" panose="020B0604030504040204" pitchFamily="50" charset="-128"/>
                <a:ea typeface="メイリオ" panose="020B0604030504040204" pitchFamily="50" charset="-128"/>
                <a:cs typeface="Meiryo UI" pitchFamily="50" charset="-128"/>
              </a:rPr>
              <a:t>　</a:t>
            </a:r>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■従来からの利用料軽減等の取扱い</a:t>
            </a:r>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無償化</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対象外の経費のうち、生活保護世帯等で従来から利用料が軽減されているも</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のは、継続する予定です。</a:t>
            </a:r>
            <a:endParaRPr lang="en-US" altLang="ja-JP" sz="1600" dirty="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14</a:t>
            </a:fld>
            <a:endParaRPr kumimoji="1" lang="ja-JP" altLang="en-US"/>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4249281961"/>
              </p:ext>
            </p:extLst>
          </p:nvPr>
        </p:nvGraphicFramePr>
        <p:xfrm>
          <a:off x="1357312" y="3505863"/>
          <a:ext cx="6429375" cy="2962275"/>
        </p:xfrm>
        <a:graphic>
          <a:graphicData uri="http://schemas.openxmlformats.org/presentationml/2006/ole">
            <mc:AlternateContent xmlns:mc="http://schemas.openxmlformats.org/markup-compatibility/2006">
              <mc:Choice xmlns:v="urn:schemas-microsoft-com:vml" Requires="v">
                <p:oleObj spid="_x0000_s4128" name="ワークシート" r:id="rId4" imgW="6429551" imgH="2962279" progId="Excel.Sheet.12">
                  <p:embed/>
                </p:oleObj>
              </mc:Choice>
              <mc:Fallback>
                <p:oleObj name="ワークシート" r:id="rId4" imgW="6429551" imgH="2962279" progId="Excel.Sheet.12">
                  <p:embed/>
                  <p:pic>
                    <p:nvPicPr>
                      <p:cNvPr id="0" name=""/>
                      <p:cNvPicPr/>
                      <p:nvPr/>
                    </p:nvPicPr>
                    <p:blipFill>
                      <a:blip r:embed="rId5"/>
                      <a:stretch>
                        <a:fillRect/>
                      </a:stretch>
                    </p:blipFill>
                    <p:spPr>
                      <a:xfrm>
                        <a:off x="1357312" y="3505863"/>
                        <a:ext cx="6429375" cy="2962275"/>
                      </a:xfrm>
                      <a:prstGeom prst="rect">
                        <a:avLst/>
                      </a:prstGeom>
                    </p:spPr>
                  </p:pic>
                </p:oleObj>
              </mc:Fallback>
            </mc:AlternateContent>
          </a:graphicData>
        </a:graphic>
      </p:graphicFrame>
    </p:spTree>
    <p:extLst>
      <p:ext uri="{BB962C8B-B14F-4D97-AF65-F5344CB8AC3E}">
        <p14:creationId xmlns:p14="http://schemas.microsoft.com/office/powerpoint/2010/main" val="208844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３</a:t>
            </a:r>
            <a:r>
              <a:rPr lang="ja-JP" altLang="en-US" sz="2000" dirty="0" smtClean="0">
                <a:solidFill>
                  <a:schemeClr val="bg1">
                    <a:lumMod val="65000"/>
                  </a:schemeClr>
                </a:solidFill>
                <a:latin typeface="Meiryo UI" pitchFamily="50" charset="-128"/>
                <a:ea typeface="Meiryo UI" pitchFamily="50" charset="-128"/>
                <a:cs typeface="Meiryo UI" pitchFamily="50" charset="-128"/>
              </a:rPr>
              <a:t>．無償化実施の概要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正方形/長方形 53"/>
          <p:cNvSpPr/>
          <p:nvPr/>
        </p:nvSpPr>
        <p:spPr>
          <a:xfrm>
            <a:off x="0" y="620688"/>
            <a:ext cx="8444994"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6" name="正方形/長方形 55"/>
          <p:cNvSpPr/>
          <p:nvPr/>
        </p:nvSpPr>
        <p:spPr>
          <a:xfrm>
            <a:off x="395536" y="1444773"/>
            <a:ext cx="8444994" cy="5237908"/>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■対象者</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u="sng" dirty="0" smtClean="0">
                <a:solidFill>
                  <a:schemeClr val="tx1"/>
                </a:solidFill>
                <a:latin typeface="メイリオ" panose="020B0604030504040204" pitchFamily="50" charset="-128"/>
                <a:ea typeface="メイリオ" panose="020B0604030504040204" pitchFamily="50" charset="-128"/>
                <a:cs typeface="Meiryo UI" pitchFamily="50" charset="-128"/>
              </a:rPr>
              <a:t>保育の必要性が認定された</a:t>
            </a:r>
            <a:endParaRPr lang="en-US" altLang="ja-JP" sz="1600" u="sng"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○３歳児から５歳児の子ども</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満３歳に到達した次の</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4</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月</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1</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日から無償化の対象となります。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○住民税非課税世帯に属する、０歳児から２歳児の子ども</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保育の必要性の認定方法は未定ですが、認可保育所等への申込は必須ではありま</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せん。</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すでに</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2</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3</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号認定を受けている場合は、別途保育の必要性の認定は不要です。</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■対象施設・サービス</a:t>
            </a:r>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○認可外保育施設、ベビーシッター、認可外の事業所内保育</a:t>
            </a:r>
            <a:endParaRPr lang="en-US" altLang="ja-JP" sz="16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○一時預かり事業、病児保育事業、ファミリー・サポート・センター事業</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原則として、認可外保育施設の設置を自治体に届出ており、国が定める設備運営</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基準を満たす施設に限ります。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ファミリー・サポート・センター事業のうち、利用した</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業務</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内容によっては、無</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償化の対象外となります（詳細は未定です）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複数サービスの併用も上限額の範囲で無償化の対象となります。なお、サービス</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の優先順位はありません。</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p:txBody>
      </p:sp>
      <p:sp>
        <p:nvSpPr>
          <p:cNvPr id="53" name="Rectangle 2"/>
          <p:cNvSpPr>
            <a:spLocks noGrp="1" noChangeArrowheads="1"/>
          </p:cNvSpPr>
          <p:nvPr>
            <p:ph type="title"/>
          </p:nvPr>
        </p:nvSpPr>
        <p:spPr>
          <a:xfrm>
            <a:off x="454399" y="663484"/>
            <a:ext cx="8327268"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❺認可外保育施設等の無償化</a:t>
            </a:r>
            <a:endParaRPr lang="ja-JP" altLang="en-US" sz="2000" b="1" dirty="0">
              <a:solidFill>
                <a:srgbClr val="FF6600"/>
              </a:solidFill>
            </a:endParaRPr>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15</a:t>
            </a:fld>
            <a:endParaRPr kumimoji="1" lang="ja-JP" altLang="en-US"/>
          </a:p>
        </p:txBody>
      </p:sp>
    </p:spTree>
    <p:extLst>
      <p:ext uri="{BB962C8B-B14F-4D97-AF65-F5344CB8AC3E}">
        <p14:creationId xmlns:p14="http://schemas.microsoft.com/office/powerpoint/2010/main" val="3379810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３</a:t>
            </a:r>
            <a:r>
              <a:rPr lang="ja-JP" altLang="en-US" sz="2000" dirty="0" smtClean="0">
                <a:solidFill>
                  <a:schemeClr val="bg1">
                    <a:lumMod val="65000"/>
                  </a:schemeClr>
                </a:solidFill>
                <a:latin typeface="Meiryo UI" pitchFamily="50" charset="-128"/>
                <a:ea typeface="Meiryo UI" pitchFamily="50" charset="-128"/>
                <a:cs typeface="Meiryo UI" pitchFamily="50" charset="-128"/>
              </a:rPr>
              <a:t>．無償化実施の概要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正方形/長方形 53"/>
          <p:cNvSpPr/>
          <p:nvPr/>
        </p:nvSpPr>
        <p:spPr>
          <a:xfrm>
            <a:off x="0" y="620688"/>
            <a:ext cx="8444994"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6" name="正方形/長方形 55"/>
          <p:cNvSpPr/>
          <p:nvPr/>
        </p:nvSpPr>
        <p:spPr>
          <a:xfrm>
            <a:off x="395535" y="999404"/>
            <a:ext cx="8444994" cy="5597948"/>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■無償化</a:t>
            </a:r>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対象</a:t>
            </a:r>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外の経費・サービス</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実費（食材料費、行事費、保育用品費等）</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2"/>
                </a:solidFill>
                <a:latin typeface="メイリオ" panose="020B0604030504040204" pitchFamily="50" charset="-128"/>
                <a:ea typeface="メイリオ" panose="020B0604030504040204" pitchFamily="50" charset="-128"/>
                <a:cs typeface="Meiryo UI" pitchFamily="50" charset="-128"/>
              </a:rPr>
              <a:t>　</a:t>
            </a:r>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■無償化の方法</a:t>
            </a:r>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認可保育所の保育料の全国平均額（３～５歳児は</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3.7</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万円</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月、０～２歳児は</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4.2</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万円</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月）を上限に給付。</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給付金の支給方法は未定です。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2555623509"/>
              </p:ext>
            </p:extLst>
          </p:nvPr>
        </p:nvGraphicFramePr>
        <p:xfrm>
          <a:off x="1060445" y="3573016"/>
          <a:ext cx="7115175" cy="2657475"/>
        </p:xfrm>
        <a:graphic>
          <a:graphicData uri="http://schemas.openxmlformats.org/presentationml/2006/ole">
            <mc:AlternateContent xmlns:mc="http://schemas.openxmlformats.org/markup-compatibility/2006">
              <mc:Choice xmlns:v="urn:schemas-microsoft-com:vml" Requires="v">
                <p:oleObj spid="_x0000_s5144" name="ワークシート" r:id="rId4" imgW="7115284" imgH="2657605" progId="Excel.Sheet.12">
                  <p:embed/>
                </p:oleObj>
              </mc:Choice>
              <mc:Fallback>
                <p:oleObj name="ワークシート" r:id="rId4" imgW="7115284" imgH="2657605" progId="Excel.Sheet.12">
                  <p:embed/>
                  <p:pic>
                    <p:nvPicPr>
                      <p:cNvPr id="0" name=""/>
                      <p:cNvPicPr/>
                      <p:nvPr/>
                    </p:nvPicPr>
                    <p:blipFill>
                      <a:blip r:embed="rId5"/>
                      <a:stretch>
                        <a:fillRect/>
                      </a:stretch>
                    </p:blipFill>
                    <p:spPr>
                      <a:xfrm>
                        <a:off x="1060445" y="3573016"/>
                        <a:ext cx="7115175" cy="2657475"/>
                      </a:xfrm>
                      <a:prstGeom prst="rect">
                        <a:avLst/>
                      </a:prstGeom>
                    </p:spPr>
                  </p:pic>
                </p:oleObj>
              </mc:Fallback>
            </mc:AlternateContent>
          </a:graphicData>
        </a:graphic>
      </p:graphicFrame>
      <p:sp>
        <p:nvSpPr>
          <p:cNvPr id="6" name="スライド番号プレースホルダー 5"/>
          <p:cNvSpPr>
            <a:spLocks noGrp="1"/>
          </p:cNvSpPr>
          <p:nvPr>
            <p:ph type="sldNum" sz="quarter" idx="12"/>
          </p:nvPr>
        </p:nvSpPr>
        <p:spPr/>
        <p:txBody>
          <a:bodyPr/>
          <a:lstStyle/>
          <a:p>
            <a:fld id="{3ECA97EA-0E98-4042-AAD6-F746361BEE25}" type="slidenum">
              <a:rPr kumimoji="1" lang="ja-JP" altLang="en-US" smtClean="0"/>
              <a:t>16</a:t>
            </a:fld>
            <a:endParaRPr kumimoji="1" lang="ja-JP" altLang="en-US"/>
          </a:p>
        </p:txBody>
      </p:sp>
    </p:spTree>
    <p:extLst>
      <p:ext uri="{BB962C8B-B14F-4D97-AF65-F5344CB8AC3E}">
        <p14:creationId xmlns:p14="http://schemas.microsoft.com/office/powerpoint/2010/main" val="1766293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３</a:t>
            </a:r>
            <a:r>
              <a:rPr lang="ja-JP" altLang="en-US" sz="2000" dirty="0" smtClean="0">
                <a:solidFill>
                  <a:schemeClr val="bg1">
                    <a:lumMod val="65000"/>
                  </a:schemeClr>
                </a:solidFill>
                <a:latin typeface="Meiryo UI" pitchFamily="50" charset="-128"/>
                <a:ea typeface="Meiryo UI" pitchFamily="50" charset="-128"/>
                <a:cs typeface="Meiryo UI" pitchFamily="50" charset="-128"/>
              </a:rPr>
              <a:t>．無償化実施の概要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正方形/長方形 53"/>
          <p:cNvSpPr/>
          <p:nvPr/>
        </p:nvSpPr>
        <p:spPr>
          <a:xfrm>
            <a:off x="0" y="620688"/>
            <a:ext cx="8444994"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3" name="正方形/長方形 52"/>
          <p:cNvSpPr/>
          <p:nvPr/>
        </p:nvSpPr>
        <p:spPr>
          <a:xfrm>
            <a:off x="263281" y="1353514"/>
            <a:ext cx="8444994" cy="55446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■対象者</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３歳児から５歳児のすべての子ども</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■対象施設・サービス</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児童発達支援、医療型児童発達支援、居宅訪問型児童発達支援、保育所等訪問支援を</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行う事業、福祉型障害児入所施設、医療型障害児入所施設の利用料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a:t>
            </a:r>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無償化</a:t>
            </a:r>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の</a:t>
            </a:r>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方法</a:t>
            </a:r>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保護者の利用料の支払いがなくなります。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■保育所や幼稚園、認可外保育施設等を併用した場合の無償化</a:t>
            </a:r>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障害</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児</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の発達</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支援</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に係る</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無償化</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と、保育所等の無償化はそれぞれ別のものとして考え</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ます。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2"/>
                </a:solidFill>
                <a:latin typeface="メイリオ" panose="020B0604030504040204" pitchFamily="50" charset="-128"/>
                <a:ea typeface="メイリオ" panose="020B0604030504040204" pitchFamily="50" charset="-128"/>
                <a:cs typeface="Meiryo UI" pitchFamily="50" charset="-128"/>
              </a:rPr>
              <a:t>　</a:t>
            </a:r>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2"/>
                </a:solidFill>
                <a:latin typeface="メイリオ" panose="020B0604030504040204" pitchFamily="50" charset="-128"/>
                <a:ea typeface="メイリオ" panose="020B0604030504040204" pitchFamily="50" charset="-128"/>
                <a:cs typeface="Meiryo UI" pitchFamily="50" charset="-128"/>
              </a:rPr>
              <a:t>　</a:t>
            </a:r>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84670486"/>
              </p:ext>
            </p:extLst>
          </p:nvPr>
        </p:nvGraphicFramePr>
        <p:xfrm>
          <a:off x="268474" y="5040232"/>
          <a:ext cx="8640960" cy="146304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3901151659"/>
                    </a:ext>
                  </a:extLst>
                </a:gridCol>
                <a:gridCol w="1512168">
                  <a:extLst>
                    <a:ext uri="{9D8B030D-6E8A-4147-A177-3AD203B41FA5}">
                      <a16:colId xmlns:a16="http://schemas.microsoft.com/office/drawing/2014/main" val="4004469764"/>
                    </a:ext>
                  </a:extLst>
                </a:gridCol>
                <a:gridCol w="1512168">
                  <a:extLst>
                    <a:ext uri="{9D8B030D-6E8A-4147-A177-3AD203B41FA5}">
                      <a16:colId xmlns:a16="http://schemas.microsoft.com/office/drawing/2014/main" val="1981492398"/>
                    </a:ext>
                  </a:extLst>
                </a:gridCol>
                <a:gridCol w="1368152">
                  <a:extLst>
                    <a:ext uri="{9D8B030D-6E8A-4147-A177-3AD203B41FA5}">
                      <a16:colId xmlns:a16="http://schemas.microsoft.com/office/drawing/2014/main" val="3784729925"/>
                    </a:ext>
                  </a:extLst>
                </a:gridCol>
                <a:gridCol w="1800200">
                  <a:extLst>
                    <a:ext uri="{9D8B030D-6E8A-4147-A177-3AD203B41FA5}">
                      <a16:colId xmlns:a16="http://schemas.microsoft.com/office/drawing/2014/main" val="962195662"/>
                    </a:ext>
                  </a:extLst>
                </a:gridCol>
                <a:gridCol w="1728192">
                  <a:extLst>
                    <a:ext uri="{9D8B030D-6E8A-4147-A177-3AD203B41FA5}">
                      <a16:colId xmlns:a16="http://schemas.microsoft.com/office/drawing/2014/main" val="986498489"/>
                    </a:ext>
                  </a:extLst>
                </a:gridCol>
              </a:tblGrid>
              <a:tr h="370840">
                <a:tc>
                  <a:txBody>
                    <a:bodyPr/>
                    <a:lstStyle/>
                    <a:p>
                      <a:r>
                        <a:rPr kumimoji="1" lang="ja-JP" altLang="en-US" sz="1400" dirty="0" smtClean="0"/>
                        <a:t>施設等</a:t>
                      </a:r>
                      <a:endParaRPr kumimoji="1" lang="ja-JP" altLang="en-US" sz="1400" dirty="0"/>
                    </a:p>
                  </a:txBody>
                  <a:tcPr anchor="ctr"/>
                </a:tc>
                <a:tc>
                  <a:txBody>
                    <a:bodyPr/>
                    <a:lstStyle/>
                    <a:p>
                      <a:r>
                        <a:rPr kumimoji="1" lang="ja-JP" altLang="en-US" sz="1400" dirty="0" smtClean="0"/>
                        <a:t>保育所・認定こども園（２号認定）</a:t>
                      </a:r>
                      <a:endParaRPr kumimoji="1" lang="ja-JP" altLang="en-US" sz="1400" dirty="0"/>
                    </a:p>
                  </a:txBody>
                  <a:tcPr anchor="ctr"/>
                </a:tc>
                <a:tc>
                  <a:txBody>
                    <a:bodyPr/>
                    <a:lstStyle/>
                    <a:p>
                      <a:r>
                        <a:rPr kumimoji="1" lang="ja-JP" altLang="en-US" sz="1400" dirty="0" smtClean="0"/>
                        <a:t>幼稚園・認定こども園（１号認定）</a:t>
                      </a:r>
                      <a:endParaRPr kumimoji="1" lang="ja-JP" altLang="en-US" sz="1400" dirty="0"/>
                    </a:p>
                  </a:txBody>
                  <a:tcPr anchor="ctr"/>
                </a:tc>
                <a:tc>
                  <a:txBody>
                    <a:bodyPr/>
                    <a:lstStyle/>
                    <a:p>
                      <a:r>
                        <a:rPr kumimoji="1" lang="ja-JP" altLang="en-US" sz="1400" dirty="0" smtClean="0"/>
                        <a:t>幼稚園（新制度対象外）</a:t>
                      </a:r>
                      <a:endParaRPr kumimoji="1" lang="ja-JP" altLang="en-US" sz="1400" dirty="0"/>
                    </a:p>
                  </a:txBody>
                  <a:tcPr anchor="ctr"/>
                </a:tc>
                <a:tc>
                  <a:txBody>
                    <a:bodyPr/>
                    <a:lstStyle/>
                    <a:p>
                      <a:r>
                        <a:rPr kumimoji="1" lang="ja-JP" altLang="en-US" sz="1400" dirty="0" smtClean="0"/>
                        <a:t>幼稚園の預かり保育</a:t>
                      </a:r>
                      <a:endParaRPr kumimoji="1" lang="ja-JP" altLang="en-US" sz="1400" dirty="0"/>
                    </a:p>
                  </a:txBody>
                  <a:tcPr anchor="ctr"/>
                </a:tc>
                <a:tc>
                  <a:txBody>
                    <a:bodyPr/>
                    <a:lstStyle/>
                    <a:p>
                      <a:r>
                        <a:rPr kumimoji="1" lang="ja-JP" altLang="en-US" sz="1400" dirty="0" smtClean="0"/>
                        <a:t>認可外保育施設等</a:t>
                      </a:r>
                      <a:endParaRPr kumimoji="1" lang="ja-JP" altLang="en-US" sz="1400" dirty="0"/>
                    </a:p>
                  </a:txBody>
                  <a:tcPr anchor="ctr"/>
                </a:tc>
                <a:extLst>
                  <a:ext uri="{0D108BD9-81ED-4DB2-BD59-A6C34878D82A}">
                    <a16:rowId xmlns:a16="http://schemas.microsoft.com/office/drawing/2014/main" val="1149274904"/>
                  </a:ext>
                </a:extLst>
              </a:tr>
              <a:tr h="370840">
                <a:tc>
                  <a:txBody>
                    <a:bodyPr/>
                    <a:lstStyle/>
                    <a:p>
                      <a:r>
                        <a:rPr kumimoji="1" lang="ja-JP" altLang="en-US" sz="1400" dirty="0" smtClean="0"/>
                        <a:t>無償化の方法</a:t>
                      </a:r>
                      <a:endParaRPr kumimoji="1" lang="ja-JP" altLang="en-US" sz="1400" dirty="0"/>
                    </a:p>
                  </a:txBody>
                  <a:tcPr anchor="ctr"/>
                </a:tc>
                <a:tc>
                  <a:txBody>
                    <a:bodyPr/>
                    <a:lstStyle/>
                    <a:p>
                      <a:r>
                        <a:rPr kumimoji="1" lang="ja-JP" altLang="en-US" sz="1400" dirty="0" smtClean="0"/>
                        <a:t>免除</a:t>
                      </a:r>
                      <a:endParaRPr kumimoji="1" lang="ja-JP" altLang="en-US" sz="1400" dirty="0"/>
                    </a:p>
                  </a:txBody>
                  <a:tcPr anchor="ctr"/>
                </a:tc>
                <a:tc>
                  <a:txBody>
                    <a:bodyPr/>
                    <a:lstStyle/>
                    <a:p>
                      <a:r>
                        <a:rPr kumimoji="1" lang="ja-JP" altLang="en-US" sz="1400" dirty="0" smtClean="0"/>
                        <a:t>免除</a:t>
                      </a:r>
                      <a:endParaRPr kumimoji="1" lang="ja-JP" altLang="en-US" sz="1400" dirty="0"/>
                    </a:p>
                  </a:txBody>
                  <a:tcPr anchor="ctr"/>
                </a:tc>
                <a:tc>
                  <a:txBody>
                    <a:bodyPr/>
                    <a:lstStyle/>
                    <a:p>
                      <a:r>
                        <a:rPr kumimoji="1" lang="en-US" altLang="ja-JP" sz="1400" dirty="0" smtClean="0"/>
                        <a:t>2.57</a:t>
                      </a:r>
                      <a:r>
                        <a:rPr kumimoji="1" lang="ja-JP" altLang="en-US" sz="1400" dirty="0" smtClean="0"/>
                        <a:t>万円</a:t>
                      </a:r>
                      <a:r>
                        <a:rPr kumimoji="1" lang="en-US" altLang="ja-JP" sz="1400" dirty="0" smtClean="0"/>
                        <a:t>/</a:t>
                      </a:r>
                      <a:r>
                        <a:rPr kumimoji="1" lang="ja-JP" altLang="en-US" sz="1400" dirty="0" smtClean="0"/>
                        <a:t>月を上限に給付</a:t>
                      </a:r>
                      <a:endParaRPr kumimoji="1" lang="ja-JP" altLang="en-US" sz="1400" dirty="0"/>
                    </a:p>
                  </a:txBody>
                  <a:tcPr anchor="ctr"/>
                </a:tc>
                <a:tc>
                  <a:txBody>
                    <a:bodyPr/>
                    <a:lstStyle/>
                    <a:p>
                      <a:r>
                        <a:rPr kumimoji="1" lang="ja-JP" altLang="en-US" sz="1400" dirty="0" smtClean="0"/>
                        <a:t>保育の必要性が認定されている場合は、</a:t>
                      </a:r>
                      <a:r>
                        <a:rPr kumimoji="1" lang="en-US" altLang="ja-JP" sz="1400" dirty="0" smtClean="0"/>
                        <a:t>1.13</a:t>
                      </a:r>
                      <a:r>
                        <a:rPr kumimoji="1" lang="ja-JP" altLang="en-US" sz="1400" dirty="0" smtClean="0"/>
                        <a:t>万円</a:t>
                      </a:r>
                      <a:r>
                        <a:rPr kumimoji="1" lang="en-US" altLang="ja-JP" sz="1400" dirty="0" smtClean="0"/>
                        <a:t>/</a:t>
                      </a:r>
                      <a:r>
                        <a:rPr kumimoji="1" lang="ja-JP" altLang="en-US" sz="1400" dirty="0" smtClean="0"/>
                        <a:t>月を上限に給付</a:t>
                      </a:r>
                      <a:endParaRPr kumimoji="1" lang="ja-JP" altLang="en-US" sz="1400" dirty="0"/>
                    </a:p>
                  </a:txBody>
                  <a:tcPr anchor="ctr"/>
                </a:tc>
                <a:tc>
                  <a:txBody>
                    <a:bodyPr/>
                    <a:lstStyle/>
                    <a:p>
                      <a:r>
                        <a:rPr kumimoji="1" lang="ja-JP" altLang="en-US" sz="1400" dirty="0" smtClean="0"/>
                        <a:t>保育の必要性が認定されている場合は、</a:t>
                      </a:r>
                      <a:r>
                        <a:rPr kumimoji="1" lang="en-US" altLang="ja-JP" sz="1400" dirty="0" smtClean="0"/>
                        <a:t>3.7</a:t>
                      </a:r>
                      <a:r>
                        <a:rPr kumimoji="1" lang="ja-JP" altLang="en-US" sz="1400" dirty="0" smtClean="0"/>
                        <a:t>万円</a:t>
                      </a:r>
                      <a:r>
                        <a:rPr kumimoji="1" lang="en-US" altLang="ja-JP" sz="1400" dirty="0" smtClean="0"/>
                        <a:t>/</a:t>
                      </a:r>
                      <a:r>
                        <a:rPr kumimoji="1" lang="ja-JP" altLang="en-US" sz="1400" dirty="0" smtClean="0"/>
                        <a:t>月を上限に給付</a:t>
                      </a:r>
                      <a:endParaRPr kumimoji="1" lang="ja-JP" altLang="en-US" sz="1400" dirty="0"/>
                    </a:p>
                  </a:txBody>
                  <a:tcPr anchor="ctr"/>
                </a:tc>
                <a:extLst>
                  <a:ext uri="{0D108BD9-81ED-4DB2-BD59-A6C34878D82A}">
                    <a16:rowId xmlns:a16="http://schemas.microsoft.com/office/drawing/2014/main" val="1294351768"/>
                  </a:ext>
                </a:extLst>
              </a:tr>
            </a:tbl>
          </a:graphicData>
        </a:graphic>
      </p:graphicFrame>
      <p:sp>
        <p:nvSpPr>
          <p:cNvPr id="55" name="Rectangle 2"/>
          <p:cNvSpPr>
            <a:spLocks noGrp="1" noChangeArrowheads="1"/>
          </p:cNvSpPr>
          <p:nvPr>
            <p:ph type="title"/>
          </p:nvPr>
        </p:nvSpPr>
        <p:spPr>
          <a:xfrm>
            <a:off x="429541" y="664060"/>
            <a:ext cx="8327268"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❻障害児の発達支援に係る無償化</a:t>
            </a:r>
            <a:endParaRPr lang="ja-JP" altLang="en-US" sz="2000" b="1" dirty="0">
              <a:solidFill>
                <a:srgbClr val="FF6600"/>
              </a:solidFill>
            </a:endParaRPr>
          </a:p>
        </p:txBody>
      </p:sp>
      <p:sp>
        <p:nvSpPr>
          <p:cNvPr id="6" name="スライド番号プレースホルダー 5"/>
          <p:cNvSpPr>
            <a:spLocks noGrp="1"/>
          </p:cNvSpPr>
          <p:nvPr>
            <p:ph type="sldNum" sz="quarter" idx="12"/>
          </p:nvPr>
        </p:nvSpPr>
        <p:spPr/>
        <p:txBody>
          <a:bodyPr/>
          <a:lstStyle/>
          <a:p>
            <a:fld id="{3ECA97EA-0E98-4042-AAD6-F746361BEE25}" type="slidenum">
              <a:rPr kumimoji="1" lang="ja-JP" altLang="en-US" smtClean="0"/>
              <a:t>17</a:t>
            </a:fld>
            <a:endParaRPr kumimoji="1" lang="ja-JP" altLang="en-US"/>
          </a:p>
        </p:txBody>
      </p:sp>
    </p:spTree>
    <p:extLst>
      <p:ext uri="{BB962C8B-B14F-4D97-AF65-F5344CB8AC3E}">
        <p14:creationId xmlns:p14="http://schemas.microsoft.com/office/powerpoint/2010/main" val="29066095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３</a:t>
            </a:r>
            <a:r>
              <a:rPr lang="ja-JP" altLang="en-US" sz="2000" dirty="0" smtClean="0">
                <a:solidFill>
                  <a:schemeClr val="bg1">
                    <a:lumMod val="65000"/>
                  </a:schemeClr>
                </a:solidFill>
                <a:latin typeface="Meiryo UI" pitchFamily="50" charset="-128"/>
                <a:ea typeface="Meiryo UI" pitchFamily="50" charset="-128"/>
                <a:cs typeface="Meiryo UI" pitchFamily="50" charset="-128"/>
              </a:rPr>
              <a:t>．無償化実施の概要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12" name="正方形/長方形 11"/>
          <p:cNvSpPr/>
          <p:nvPr/>
        </p:nvSpPr>
        <p:spPr>
          <a:xfrm>
            <a:off x="189602" y="990590"/>
            <a:ext cx="8546032" cy="3209077"/>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○食材料費の取扱いは、従来から保育料の一部または実費として保護者が負担をしており、</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無償化実施後も保護者負担を原則とします。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主食費</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3,000</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円、副食費</a:t>
            </a:r>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4,500</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円が目安とされており、大東市の取扱いは現在検討中</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です。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2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○１号認定子ども、２号認定子どもは、主食費・副食費ともに施設による実費徴収（現在</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の主食費の負担方法）を基本としま</a:t>
            </a:r>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す</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⇒生活保護世帯やひとり親世帯等については、引き続き公定価格内で副食費の免除を継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err="1" smtClean="0">
                <a:solidFill>
                  <a:schemeClr val="tx1"/>
                </a:solidFill>
                <a:latin typeface="メイリオ" panose="020B0604030504040204" pitchFamily="50" charset="-128"/>
                <a:ea typeface="メイリオ" panose="020B0604030504040204" pitchFamily="50" charset="-128"/>
                <a:cs typeface="Meiryo UI" pitchFamily="50" charset="-128"/>
              </a:rPr>
              <a:t>続しま</a:t>
            </a:r>
            <a:r>
              <a:rPr lang="ja-JP" altLang="en-US" sz="1600" dirty="0" err="1">
                <a:solidFill>
                  <a:schemeClr val="tx1"/>
                </a:solidFill>
                <a:latin typeface="メイリオ" panose="020B0604030504040204" pitchFamily="50" charset="-128"/>
                <a:ea typeface="メイリオ" panose="020B0604030504040204" pitchFamily="50" charset="-128"/>
                <a:cs typeface="Meiryo UI" pitchFamily="50" charset="-128"/>
              </a:rPr>
              <a:t>す</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　⇒さらに、副食費の免除対象の拡充等の措置を検討する。</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2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○３号認定子どもは、無償化が住民税非課税世帯に限定されるため、現行の取り扱いを継</a:t>
            </a:r>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1600" dirty="0" err="1" smtClean="0">
                <a:solidFill>
                  <a:schemeClr val="tx1"/>
                </a:solidFill>
                <a:latin typeface="メイリオ" panose="020B0604030504040204" pitchFamily="50" charset="-128"/>
                <a:ea typeface="メイリオ" panose="020B0604030504040204" pitchFamily="50" charset="-128"/>
                <a:cs typeface="Meiryo UI" pitchFamily="50" charset="-128"/>
              </a:rPr>
              <a:t>続しま</a:t>
            </a:r>
            <a:r>
              <a:rPr lang="ja-JP" altLang="en-US" sz="1600" dirty="0" err="1">
                <a:solidFill>
                  <a:schemeClr val="tx1"/>
                </a:solidFill>
                <a:latin typeface="メイリオ" panose="020B0604030504040204" pitchFamily="50" charset="-128"/>
                <a:ea typeface="メイリオ" panose="020B0604030504040204" pitchFamily="50" charset="-128"/>
                <a:cs typeface="Meiryo UI" pitchFamily="50" charset="-128"/>
              </a:rPr>
              <a:t>す</a:t>
            </a:r>
            <a:r>
              <a:rPr lang="ja-JP" altLang="en-US" sz="1600" dirty="0" smtClean="0">
                <a:solidFill>
                  <a:schemeClr val="tx1"/>
                </a:solidFill>
                <a:latin typeface="メイリオ" panose="020B0604030504040204" pitchFamily="50" charset="-128"/>
                <a:ea typeface="メイリオ" panose="020B0604030504040204" pitchFamily="50" charset="-128"/>
                <a:cs typeface="Meiryo UI"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rPr>
              <a:t>	</a:t>
            </a:r>
          </a:p>
          <a:p>
            <a:r>
              <a:rPr kumimoji="1"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rPr>
              <a:t>	</a:t>
            </a:r>
          </a:p>
          <a:p>
            <a:pPr marL="285750" indent="-285750">
              <a:buFont typeface="Wingdings" panose="05000000000000000000" pitchFamily="2" charset="2"/>
              <a:buChar char="l"/>
            </a:pPr>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pic>
        <p:nvPicPr>
          <p:cNvPr id="2" name="図 1"/>
          <p:cNvPicPr>
            <a:picLocks noChangeAspect="1"/>
          </p:cNvPicPr>
          <p:nvPr/>
        </p:nvPicPr>
        <p:blipFill>
          <a:blip r:embed="rId3"/>
          <a:stretch>
            <a:fillRect/>
          </a:stretch>
        </p:blipFill>
        <p:spPr>
          <a:xfrm>
            <a:off x="646072" y="4199667"/>
            <a:ext cx="8077200" cy="2419350"/>
          </a:xfrm>
          <a:prstGeom prst="rect">
            <a:avLst/>
          </a:prstGeom>
        </p:spPr>
      </p:pic>
      <p:sp>
        <p:nvSpPr>
          <p:cNvPr id="55" name="Rectangle 2"/>
          <p:cNvSpPr>
            <a:spLocks noGrp="1" noChangeArrowheads="1"/>
          </p:cNvSpPr>
          <p:nvPr>
            <p:ph type="title"/>
          </p:nvPr>
        </p:nvSpPr>
        <p:spPr>
          <a:xfrm>
            <a:off x="408366" y="483085"/>
            <a:ext cx="8327268"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❼食材料費（副食費）の取扱いに関する方向性</a:t>
            </a:r>
            <a:endParaRPr lang="ja-JP" altLang="en-US" sz="2000" b="1" dirty="0">
              <a:solidFill>
                <a:srgbClr val="FF6600"/>
              </a:solidFill>
            </a:endParaRPr>
          </a:p>
        </p:txBody>
      </p:sp>
      <p:sp>
        <p:nvSpPr>
          <p:cNvPr id="6" name="スライド番号プレースホルダー 5"/>
          <p:cNvSpPr>
            <a:spLocks noGrp="1"/>
          </p:cNvSpPr>
          <p:nvPr>
            <p:ph type="sldNum" sz="quarter" idx="12"/>
          </p:nvPr>
        </p:nvSpPr>
        <p:spPr/>
        <p:txBody>
          <a:bodyPr/>
          <a:lstStyle/>
          <a:p>
            <a:fld id="{3ECA97EA-0E98-4042-AAD6-F746361BEE25}" type="slidenum">
              <a:rPr kumimoji="1" lang="ja-JP" altLang="en-US" smtClean="0"/>
              <a:t>18</a:t>
            </a:fld>
            <a:endParaRPr kumimoji="1" lang="ja-JP" altLang="en-US"/>
          </a:p>
        </p:txBody>
      </p:sp>
    </p:spTree>
    <p:extLst>
      <p:ext uri="{BB962C8B-B14F-4D97-AF65-F5344CB8AC3E}">
        <p14:creationId xmlns:p14="http://schemas.microsoft.com/office/powerpoint/2010/main" val="1289553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noFill/>
          <a:ln/>
        </p:spPr>
        <p:txBody>
          <a:bodyPr anchor="ctr"/>
          <a:lstStyle/>
          <a:p>
            <a:r>
              <a:rPr lang="ja-JP" altLang="en-US" dirty="0"/>
              <a:t>　</a:t>
            </a:r>
          </a:p>
        </p:txBody>
      </p:sp>
      <p:sp>
        <p:nvSpPr>
          <p:cNvPr id="8" name="タイトル 1"/>
          <p:cNvSpPr txBox="1">
            <a:spLocks/>
          </p:cNvSpPr>
          <p:nvPr/>
        </p:nvSpPr>
        <p:spPr>
          <a:xfrm>
            <a:off x="539552" y="620688"/>
            <a:ext cx="8229600" cy="3456384"/>
          </a:xfrm>
          <a:prstGeom prst="rect">
            <a:avLst/>
          </a:prstGeom>
        </p:spPr>
        <p:txBody>
          <a:bodyPr anchor="t"/>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400" dirty="0">
              <a:latin typeface="Meiryo UI" pitchFamily="50" charset="-128"/>
              <a:ea typeface="Meiryo UI" pitchFamily="50" charset="-128"/>
              <a:cs typeface="Meiryo UI" pitchFamily="50" charset="-128"/>
            </a:endParaRPr>
          </a:p>
          <a:p>
            <a:pPr algn="l"/>
            <a:r>
              <a:rPr lang="ja-JP" altLang="en-US" sz="2400" dirty="0" smtClean="0">
                <a:latin typeface="Meiryo UI" pitchFamily="50" charset="-128"/>
                <a:ea typeface="Meiryo UI" pitchFamily="50" charset="-128"/>
                <a:cs typeface="Meiryo UI" pitchFamily="50" charset="-128"/>
              </a:rPr>
              <a:t>　</a:t>
            </a:r>
            <a:r>
              <a:rPr lang="ja-JP" altLang="en-US" sz="2000" dirty="0" smtClean="0">
                <a:solidFill>
                  <a:schemeClr val="tx2"/>
                </a:solidFill>
                <a:latin typeface="Meiryo UI" pitchFamily="50" charset="-128"/>
                <a:ea typeface="Meiryo UI" pitchFamily="50" charset="-128"/>
                <a:cs typeface="Meiryo UI" pitchFamily="50" charset="-128"/>
              </a:rPr>
              <a:t>◇はじめに</a:t>
            </a:r>
            <a:r>
              <a:rPr lang="en-US" altLang="ja-JP" sz="2000" dirty="0" smtClean="0">
                <a:latin typeface="Meiryo UI" pitchFamily="50" charset="-128"/>
                <a:ea typeface="Meiryo UI" pitchFamily="50" charset="-128"/>
                <a:cs typeface="Meiryo UI" pitchFamily="50" charset="-128"/>
              </a:rPr>
              <a:t/>
            </a:r>
            <a:br>
              <a:rPr lang="en-US" altLang="ja-JP" sz="2000" dirty="0" smtClean="0">
                <a:latin typeface="Meiryo UI" pitchFamily="50" charset="-128"/>
                <a:ea typeface="Meiryo UI" pitchFamily="50" charset="-128"/>
                <a:cs typeface="Meiryo UI" pitchFamily="50" charset="-128"/>
              </a:rPr>
            </a:br>
            <a:endParaRPr lang="en-US" altLang="ja-JP" sz="2000" dirty="0" smtClean="0">
              <a:latin typeface="Meiryo UI" pitchFamily="50" charset="-128"/>
              <a:ea typeface="Meiryo UI" pitchFamily="50" charset="-128"/>
              <a:cs typeface="Meiryo UI" pitchFamily="50" charset="-128"/>
            </a:endParaRPr>
          </a:p>
          <a:p>
            <a:pPr algn="l"/>
            <a:r>
              <a:rPr lang="ja-JP" altLang="en-US" sz="2000" dirty="0" smtClean="0">
                <a:solidFill>
                  <a:schemeClr val="tx2"/>
                </a:solidFill>
                <a:latin typeface="Meiryo UI" pitchFamily="50" charset="-128"/>
                <a:ea typeface="Meiryo UI" pitchFamily="50" charset="-128"/>
                <a:cs typeface="Meiryo UI" pitchFamily="50" charset="-128"/>
              </a:rPr>
              <a:t>　１、無償化の背景</a:t>
            </a:r>
            <a:endParaRPr lang="en-US" altLang="ja-JP" sz="2000" dirty="0" smtClean="0">
              <a:solidFill>
                <a:schemeClr val="tx2"/>
              </a:solidFill>
              <a:latin typeface="Meiryo UI" pitchFamily="50" charset="-128"/>
              <a:ea typeface="Meiryo UI" pitchFamily="50" charset="-128"/>
              <a:cs typeface="Meiryo UI" pitchFamily="50" charset="-128"/>
            </a:endParaRPr>
          </a:p>
          <a:p>
            <a:pPr algn="l"/>
            <a:endParaRPr lang="en-US" altLang="ja-JP" sz="2000" dirty="0" smtClean="0">
              <a:solidFill>
                <a:schemeClr val="tx2"/>
              </a:solidFill>
              <a:latin typeface="Meiryo UI" pitchFamily="50" charset="-128"/>
              <a:ea typeface="Meiryo UI" pitchFamily="50" charset="-128"/>
              <a:cs typeface="Meiryo UI" pitchFamily="50" charset="-128"/>
            </a:endParaRPr>
          </a:p>
          <a:p>
            <a:pPr algn="l"/>
            <a:r>
              <a:rPr lang="ja-JP" altLang="en-US" sz="2000" dirty="0">
                <a:solidFill>
                  <a:schemeClr val="tx2"/>
                </a:solidFill>
                <a:latin typeface="Meiryo UI" pitchFamily="50" charset="-128"/>
                <a:ea typeface="Meiryo UI" pitchFamily="50" charset="-128"/>
                <a:cs typeface="Meiryo UI" pitchFamily="50" charset="-128"/>
              </a:rPr>
              <a:t>　２</a:t>
            </a:r>
            <a:r>
              <a:rPr lang="ja-JP" altLang="en-US" sz="2000" dirty="0" smtClean="0">
                <a:solidFill>
                  <a:schemeClr val="tx2"/>
                </a:solidFill>
                <a:latin typeface="Meiryo UI" pitchFamily="50" charset="-128"/>
                <a:ea typeface="Meiryo UI" pitchFamily="50" charset="-128"/>
                <a:cs typeface="Meiryo UI" pitchFamily="50" charset="-128"/>
              </a:rPr>
              <a:t>、無償化に関する国の方針</a:t>
            </a:r>
            <a:endParaRPr lang="en-US" altLang="ja-JP" sz="2000" dirty="0">
              <a:solidFill>
                <a:schemeClr val="tx2"/>
              </a:solidFill>
              <a:latin typeface="Meiryo UI" pitchFamily="50" charset="-128"/>
              <a:ea typeface="Meiryo UI" pitchFamily="50" charset="-128"/>
              <a:cs typeface="Meiryo UI" pitchFamily="50" charset="-128"/>
            </a:endParaRPr>
          </a:p>
          <a:p>
            <a:pPr algn="l"/>
            <a:r>
              <a:rPr lang="ja-JP" altLang="en-US" sz="2000" dirty="0" smtClean="0">
                <a:solidFill>
                  <a:schemeClr val="tx2"/>
                </a:solidFill>
                <a:latin typeface="Meiryo UI" pitchFamily="50" charset="-128"/>
                <a:ea typeface="Meiryo UI" pitchFamily="50" charset="-128"/>
                <a:cs typeface="Meiryo UI" pitchFamily="50" charset="-128"/>
              </a:rPr>
              <a:t>　　　　　</a:t>
            </a:r>
            <a:r>
              <a:rPr lang="en-US" altLang="ja-JP" sz="1400" dirty="0">
                <a:solidFill>
                  <a:srgbClr val="00B0F0"/>
                </a:solidFill>
                <a:latin typeface="Meiryo UI" pitchFamily="50" charset="-128"/>
                <a:ea typeface="Meiryo UI" pitchFamily="50" charset="-128"/>
                <a:cs typeface="Meiryo UI" pitchFamily="50" charset="-128"/>
              </a:rPr>
              <a:t/>
            </a:r>
            <a:br>
              <a:rPr lang="en-US" altLang="ja-JP" sz="1400" dirty="0">
                <a:solidFill>
                  <a:srgbClr val="00B0F0"/>
                </a:solidFill>
                <a:latin typeface="Meiryo UI" pitchFamily="50" charset="-128"/>
                <a:ea typeface="Meiryo UI" pitchFamily="50" charset="-128"/>
                <a:cs typeface="Meiryo UI" pitchFamily="50" charset="-128"/>
              </a:rPr>
            </a:br>
            <a:r>
              <a:rPr lang="ja-JP" altLang="en-US" sz="2000" dirty="0" smtClean="0">
                <a:solidFill>
                  <a:schemeClr val="tx2"/>
                </a:solidFill>
                <a:latin typeface="Meiryo UI" pitchFamily="50" charset="-128"/>
                <a:ea typeface="Meiryo UI" pitchFamily="50" charset="-128"/>
                <a:cs typeface="Meiryo UI" pitchFamily="50" charset="-128"/>
              </a:rPr>
              <a:t>　３、無償化の</a:t>
            </a:r>
            <a:r>
              <a:rPr lang="ja-JP" altLang="en-US" sz="2000" dirty="0">
                <a:solidFill>
                  <a:schemeClr val="tx2"/>
                </a:solidFill>
                <a:latin typeface="Meiryo UI" pitchFamily="50" charset="-128"/>
                <a:ea typeface="Meiryo UI" pitchFamily="50" charset="-128"/>
                <a:cs typeface="Meiryo UI" pitchFamily="50" charset="-128"/>
              </a:rPr>
              <a:t>概要</a:t>
            </a:r>
            <a:endParaRPr lang="en-US" altLang="ja-JP" sz="1400" dirty="0">
              <a:solidFill>
                <a:srgbClr val="00B0F0"/>
              </a:solidFill>
              <a:latin typeface="Meiryo UI" pitchFamily="50" charset="-128"/>
              <a:ea typeface="Meiryo UI" pitchFamily="50" charset="-128"/>
              <a:cs typeface="Meiryo UI" pitchFamily="50" charset="-128"/>
            </a:endParaRPr>
          </a:p>
          <a:p>
            <a:pPr algn="l"/>
            <a:r>
              <a:rPr lang="ja-JP" altLang="en-US" sz="2000" dirty="0" smtClean="0">
                <a:solidFill>
                  <a:srgbClr val="00B0F0"/>
                </a:solidFill>
                <a:latin typeface="Meiryo UI" pitchFamily="50" charset="-128"/>
                <a:ea typeface="Meiryo UI" pitchFamily="50" charset="-128"/>
                <a:cs typeface="Meiryo UI" pitchFamily="50" charset="-128"/>
              </a:rPr>
              <a:t>　</a:t>
            </a:r>
            <a:r>
              <a:rPr lang="en-US" altLang="ja-JP" sz="1400" dirty="0">
                <a:solidFill>
                  <a:srgbClr val="00B0F0"/>
                </a:solidFill>
                <a:latin typeface="Meiryo UI" pitchFamily="50" charset="-128"/>
                <a:ea typeface="Meiryo UI" pitchFamily="50" charset="-128"/>
                <a:cs typeface="Meiryo UI" pitchFamily="50" charset="-128"/>
              </a:rPr>
              <a:t/>
            </a:r>
            <a:br>
              <a:rPr lang="en-US" altLang="ja-JP" sz="1400" dirty="0">
                <a:solidFill>
                  <a:srgbClr val="00B0F0"/>
                </a:solidFill>
                <a:latin typeface="Meiryo UI" pitchFamily="50" charset="-128"/>
                <a:ea typeface="Meiryo UI" pitchFamily="50" charset="-128"/>
                <a:cs typeface="Meiryo UI" pitchFamily="50" charset="-128"/>
              </a:rPr>
            </a:br>
            <a:r>
              <a:rPr lang="ja-JP" altLang="en-US" sz="2000" dirty="0">
                <a:solidFill>
                  <a:schemeClr val="tx2"/>
                </a:solidFill>
                <a:latin typeface="Meiryo UI" pitchFamily="50" charset="-128"/>
                <a:ea typeface="Meiryo UI" pitchFamily="50" charset="-128"/>
                <a:cs typeface="Meiryo UI" pitchFamily="50" charset="-128"/>
              </a:rPr>
              <a:t>　４</a:t>
            </a:r>
            <a:r>
              <a:rPr lang="ja-JP" altLang="en-US" sz="2000" dirty="0" smtClean="0">
                <a:solidFill>
                  <a:schemeClr val="tx2"/>
                </a:solidFill>
                <a:latin typeface="Meiryo UI" pitchFamily="50" charset="-128"/>
                <a:ea typeface="Meiryo UI" pitchFamily="50" charset="-128"/>
                <a:cs typeface="Meiryo UI" pitchFamily="50" charset="-128"/>
              </a:rPr>
              <a:t>、無償化の課題</a:t>
            </a:r>
            <a:endParaRPr lang="en-US" altLang="ja-JP" sz="1400" dirty="0">
              <a:solidFill>
                <a:srgbClr val="00B0F0"/>
              </a:solidFill>
              <a:latin typeface="Meiryo UI" pitchFamily="50" charset="-128"/>
              <a:ea typeface="Meiryo UI" pitchFamily="50" charset="-128"/>
              <a:cs typeface="Meiryo UI" pitchFamily="50" charset="-128"/>
            </a:endParaRPr>
          </a:p>
        </p:txBody>
      </p:sp>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a:t>
            </a:r>
            <a:r>
              <a:rPr lang="ja-JP" altLang="en-US" sz="2000" b="1" u="sng" dirty="0" smtClean="0">
                <a:solidFill>
                  <a:schemeClr val="bg1">
                    <a:lumMod val="65000"/>
                  </a:schemeClr>
                </a:solidFill>
                <a:latin typeface="Meiryo UI" pitchFamily="50" charset="-128"/>
                <a:ea typeface="Meiryo UI" pitchFamily="50" charset="-128"/>
                <a:cs typeface="Meiryo UI" pitchFamily="50" charset="-128"/>
              </a:rPr>
              <a:t>　　　</a:t>
            </a:r>
            <a:endParaRPr kumimoji="1" lang="en-US" altLang="ja-JP" sz="2000" b="1"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5" name="スライド番号プレースホルダー 4"/>
          <p:cNvSpPr>
            <a:spLocks noGrp="1"/>
          </p:cNvSpPr>
          <p:nvPr>
            <p:ph type="sldNum" sz="quarter" idx="12"/>
          </p:nvPr>
        </p:nvSpPr>
        <p:spPr>
          <a:xfrm>
            <a:off x="4404539" y="6506222"/>
            <a:ext cx="499626" cy="365125"/>
          </a:xfrm>
        </p:spPr>
        <p:txBody>
          <a:bodyPr/>
          <a:lstStyle/>
          <a:p>
            <a:pPr algn="ctr"/>
            <a:fld id="{E651A14E-9EAC-411F-A1BC-0CEA1C87F0F0}" type="slidenum">
              <a:rPr kumimoji="1" lang="ja-JP" altLang="en-US" smtClean="0"/>
              <a:pPr algn="ctr"/>
              <a:t>1</a:t>
            </a:fld>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5256584"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00" b="1" u="sng" dirty="0" smtClean="0">
              <a:solidFill>
                <a:srgbClr val="1F497D"/>
              </a:solidFill>
              <a:latin typeface="Meiryo UI" pitchFamily="50" charset="-128"/>
              <a:ea typeface="Meiryo UI" pitchFamily="50" charset="-128"/>
              <a:cs typeface="Meiryo UI" pitchFamily="50" charset="-128"/>
            </a:endParaRPr>
          </a:p>
          <a:p>
            <a:r>
              <a:rPr lang="ja-JP" altLang="en-US" sz="2000" dirty="0">
                <a:solidFill>
                  <a:prstClr val="white">
                    <a:lumMod val="65000"/>
                  </a:prstClr>
                </a:solidFill>
                <a:latin typeface="Meiryo UI" pitchFamily="50" charset="-128"/>
                <a:ea typeface="Meiryo UI" pitchFamily="50" charset="-128"/>
                <a:cs typeface="Meiryo UI" pitchFamily="50" charset="-128"/>
              </a:rPr>
              <a:t>　</a:t>
            </a:r>
            <a:r>
              <a:rPr lang="ja-JP" altLang="en-US" sz="2000" dirty="0" smtClean="0">
                <a:solidFill>
                  <a:prstClr val="white">
                    <a:lumMod val="65000"/>
                  </a:prstClr>
                </a:solidFill>
                <a:latin typeface="Meiryo UI" pitchFamily="50" charset="-128"/>
                <a:ea typeface="Meiryo UI" pitchFamily="50" charset="-128"/>
                <a:cs typeface="Meiryo UI" pitchFamily="50" charset="-128"/>
              </a:rPr>
              <a:t>３．無償化</a:t>
            </a:r>
            <a:r>
              <a:rPr lang="ja-JP" altLang="en-US" sz="2000" dirty="0">
                <a:solidFill>
                  <a:prstClr val="white">
                    <a:lumMod val="65000"/>
                  </a:prstClr>
                </a:solidFill>
                <a:latin typeface="Meiryo UI" pitchFamily="50" charset="-128"/>
                <a:ea typeface="Meiryo UI" pitchFamily="50" charset="-128"/>
                <a:cs typeface="Meiryo UI" pitchFamily="50" charset="-128"/>
              </a:rPr>
              <a:t>実施</a:t>
            </a:r>
            <a:r>
              <a:rPr lang="ja-JP" altLang="en-US" sz="2000" dirty="0" smtClean="0">
                <a:solidFill>
                  <a:prstClr val="white">
                    <a:lumMod val="65000"/>
                  </a:prstClr>
                </a:solidFill>
                <a:latin typeface="Meiryo UI" pitchFamily="50" charset="-128"/>
                <a:ea typeface="Meiryo UI" pitchFamily="50" charset="-128"/>
                <a:cs typeface="Meiryo UI" pitchFamily="50" charset="-128"/>
              </a:rPr>
              <a:t>の概要</a:t>
            </a:r>
            <a:r>
              <a:rPr lang="ja-JP" altLang="en-US" sz="2000" b="1" u="sng" dirty="0" smtClean="0">
                <a:solidFill>
                  <a:prstClr val="white">
                    <a:lumMod val="65000"/>
                  </a:prstClr>
                </a:solidFill>
                <a:latin typeface="Meiryo UI" pitchFamily="50" charset="-128"/>
                <a:ea typeface="Meiryo UI" pitchFamily="50" charset="-128"/>
                <a:cs typeface="Meiryo UI" pitchFamily="50" charset="-128"/>
              </a:rPr>
              <a:t>　　　</a:t>
            </a:r>
            <a:endParaRPr lang="en-US" altLang="ja-JP" sz="2000" b="1" dirty="0" smtClean="0">
              <a:solidFill>
                <a:prstClr val="white">
                  <a:lumMod val="65000"/>
                </a:prstClr>
              </a:solidFill>
              <a:latin typeface="Meiryo UI" pitchFamily="50" charset="-128"/>
              <a:ea typeface="Meiryo UI" pitchFamily="50" charset="-128"/>
              <a:cs typeface="Meiryo UI" pitchFamily="50" charset="-128"/>
            </a:endParaRPr>
          </a:p>
          <a:p>
            <a:endParaRPr lang="en-US" altLang="ja-JP" sz="1050" dirty="0" smtClean="0">
              <a:solidFill>
                <a:prstClr val="black"/>
              </a:solidFill>
              <a:latin typeface="Meiryo UI" pitchFamily="50" charset="-128"/>
              <a:ea typeface="Meiryo UI" pitchFamily="50" charset="-128"/>
              <a:cs typeface="Meiryo UI" pitchFamily="50" charset="-128"/>
            </a:endParaRPr>
          </a:p>
          <a:p>
            <a:endParaRPr lang="en-US" altLang="ja-JP" sz="1000" b="1" dirty="0" smtClean="0">
              <a:solidFill>
                <a:srgbClr val="1F497D"/>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55" name="正方形/長方形 54"/>
          <p:cNvSpPr/>
          <p:nvPr/>
        </p:nvSpPr>
        <p:spPr>
          <a:xfrm>
            <a:off x="367076" y="1697617"/>
            <a:ext cx="8506940" cy="4827727"/>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60" name="正方形/長方形 59"/>
          <p:cNvSpPr/>
          <p:nvPr/>
        </p:nvSpPr>
        <p:spPr>
          <a:xfrm>
            <a:off x="158984" y="1658085"/>
            <a:ext cx="8732781" cy="66226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kumimoji="1"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rPr>
              <a:t>	</a:t>
            </a: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7" name="Rectangle 2"/>
          <p:cNvSpPr>
            <a:spLocks noGrp="1" noChangeArrowheads="1"/>
          </p:cNvSpPr>
          <p:nvPr>
            <p:ph type="title"/>
          </p:nvPr>
        </p:nvSpPr>
        <p:spPr>
          <a:xfrm>
            <a:off x="408366" y="578998"/>
            <a:ext cx="8327268"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❽無償化までのスケジュール（案）</a:t>
            </a:r>
            <a:endParaRPr lang="ja-JP" altLang="en-US" sz="2000" b="1" dirty="0">
              <a:solidFill>
                <a:srgbClr val="FF6600"/>
              </a:solidFill>
            </a:endParaRPr>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19</a:t>
            </a:fld>
            <a:endParaRPr kumimoji="1" lang="ja-JP" altLang="en-US"/>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3555818599"/>
              </p:ext>
            </p:extLst>
          </p:nvPr>
        </p:nvGraphicFramePr>
        <p:xfrm>
          <a:off x="368906" y="1419379"/>
          <a:ext cx="8522859" cy="4740840"/>
        </p:xfrm>
        <a:graphic>
          <a:graphicData uri="http://schemas.openxmlformats.org/presentationml/2006/ole">
            <mc:AlternateContent xmlns:mc="http://schemas.openxmlformats.org/markup-compatibility/2006">
              <mc:Choice xmlns:v="urn:schemas-microsoft-com:vml" Requires="v">
                <p:oleObj spid="_x0000_s7182" name="ワークシート" r:id="rId4" imgW="9229595" imgH="5133838" progId="Excel.Sheet.12">
                  <p:embed/>
                </p:oleObj>
              </mc:Choice>
              <mc:Fallback>
                <p:oleObj name="ワークシート" r:id="rId4" imgW="9229595" imgH="5133838" progId="Excel.Sheet.12">
                  <p:embed/>
                  <p:pic>
                    <p:nvPicPr>
                      <p:cNvPr id="0" name=""/>
                      <p:cNvPicPr/>
                      <p:nvPr/>
                    </p:nvPicPr>
                    <p:blipFill>
                      <a:blip r:embed="rId5"/>
                      <a:stretch>
                        <a:fillRect/>
                      </a:stretch>
                    </p:blipFill>
                    <p:spPr>
                      <a:xfrm>
                        <a:off x="368906" y="1419379"/>
                        <a:ext cx="8522859" cy="4740840"/>
                      </a:xfrm>
                      <a:prstGeom prst="rect">
                        <a:avLst/>
                      </a:prstGeom>
                    </p:spPr>
                  </p:pic>
                </p:oleObj>
              </mc:Fallback>
            </mc:AlternateContent>
          </a:graphicData>
        </a:graphic>
      </p:graphicFrame>
    </p:spTree>
    <p:extLst>
      <p:ext uri="{BB962C8B-B14F-4D97-AF65-F5344CB8AC3E}">
        <p14:creationId xmlns:p14="http://schemas.microsoft.com/office/powerpoint/2010/main" val="8698020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a:t>
            </a:r>
            <a:r>
              <a:rPr lang="ja-JP" altLang="en-US" sz="2000" dirty="0" smtClean="0">
                <a:solidFill>
                  <a:schemeClr val="bg1">
                    <a:lumMod val="65000"/>
                  </a:schemeClr>
                </a:solidFill>
                <a:latin typeface="Meiryo UI" pitchFamily="50" charset="-128"/>
                <a:ea typeface="Meiryo UI" pitchFamily="50" charset="-128"/>
                <a:cs typeface="Meiryo UI" pitchFamily="50" charset="-128"/>
              </a:rPr>
              <a:t>４．無償化の課題</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12" name="正方形/長方形 11"/>
          <p:cNvSpPr/>
          <p:nvPr/>
        </p:nvSpPr>
        <p:spPr>
          <a:xfrm>
            <a:off x="179512" y="1198259"/>
            <a:ext cx="8546032" cy="3454877"/>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４．無償化の課題</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・待機児童への影響</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a:t>
            </a:r>
            <a:endParaRPr lang="en-US" altLang="ja-JP"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・保育の担い手の不足</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・認可外保育施設に対する質の確保</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・自治体の財政的負担</a:t>
            </a:r>
            <a:r>
              <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rPr>
              <a:t>	</a:t>
            </a:r>
          </a:p>
          <a:p>
            <a:r>
              <a:rPr kumimoji="1"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rPr>
              <a:t>	</a:t>
            </a:r>
          </a:p>
          <a:p>
            <a:pPr marL="285750" indent="-285750">
              <a:buFont typeface="Wingdings" panose="05000000000000000000" pitchFamily="2" charset="2"/>
              <a:buChar char="l"/>
            </a:pP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20</a:t>
            </a:fld>
            <a:endParaRPr kumimoji="1" lang="ja-JP" altLang="en-US"/>
          </a:p>
        </p:txBody>
      </p:sp>
    </p:spTree>
    <p:extLst>
      <p:ext uri="{BB962C8B-B14F-4D97-AF65-F5344CB8AC3E}">
        <p14:creationId xmlns:p14="http://schemas.microsoft.com/office/powerpoint/2010/main" val="34615759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00" b="1" u="sng" dirty="0" smtClean="0">
              <a:solidFill>
                <a:srgbClr val="1F497D"/>
              </a:solidFill>
              <a:latin typeface="Meiryo UI" pitchFamily="50" charset="-128"/>
              <a:ea typeface="Meiryo UI" pitchFamily="50" charset="-128"/>
              <a:cs typeface="Meiryo UI" pitchFamily="50" charset="-128"/>
            </a:endParaRPr>
          </a:p>
          <a:p>
            <a:r>
              <a:rPr lang="ja-JP" altLang="en-US" sz="2000" dirty="0">
                <a:solidFill>
                  <a:prstClr val="white">
                    <a:lumMod val="65000"/>
                  </a:prstClr>
                </a:solidFill>
                <a:latin typeface="Meiryo UI" pitchFamily="50" charset="-128"/>
                <a:ea typeface="Meiryo UI" pitchFamily="50" charset="-128"/>
                <a:cs typeface="Meiryo UI" pitchFamily="50" charset="-128"/>
              </a:rPr>
              <a:t>　</a:t>
            </a:r>
            <a:r>
              <a:rPr lang="ja-JP" altLang="en-US" sz="2000" dirty="0" smtClean="0">
                <a:solidFill>
                  <a:prstClr val="white">
                    <a:lumMod val="65000"/>
                  </a:prstClr>
                </a:solidFill>
                <a:latin typeface="Meiryo UI" pitchFamily="50" charset="-128"/>
                <a:ea typeface="Meiryo UI" pitchFamily="50" charset="-128"/>
                <a:cs typeface="Meiryo UI" pitchFamily="50" charset="-128"/>
              </a:rPr>
              <a:t>４．無償化の課題</a:t>
            </a:r>
            <a:r>
              <a:rPr lang="ja-JP" altLang="en-US" sz="2000" b="1" u="sng" dirty="0">
                <a:solidFill>
                  <a:prstClr val="white">
                    <a:lumMod val="65000"/>
                  </a:prstClr>
                </a:solidFill>
                <a:latin typeface="Meiryo UI" pitchFamily="50" charset="-128"/>
                <a:ea typeface="Meiryo UI" pitchFamily="50" charset="-128"/>
                <a:cs typeface="Meiryo UI" pitchFamily="50" charset="-128"/>
              </a:rPr>
              <a:t>　　　</a:t>
            </a:r>
            <a:endParaRPr lang="en-US" altLang="ja-JP" sz="2000" b="1" dirty="0" smtClean="0">
              <a:solidFill>
                <a:prstClr val="white">
                  <a:lumMod val="65000"/>
                </a:prstClr>
              </a:solidFill>
              <a:latin typeface="Meiryo UI" pitchFamily="50" charset="-128"/>
              <a:ea typeface="Meiryo UI" pitchFamily="50" charset="-128"/>
              <a:cs typeface="Meiryo UI" pitchFamily="50" charset="-128"/>
            </a:endParaRPr>
          </a:p>
          <a:p>
            <a:endParaRPr lang="en-US" altLang="ja-JP" sz="1050" dirty="0" smtClean="0">
              <a:solidFill>
                <a:prstClr val="black"/>
              </a:solidFill>
              <a:latin typeface="Meiryo UI" pitchFamily="50" charset="-128"/>
              <a:ea typeface="Meiryo UI" pitchFamily="50" charset="-128"/>
              <a:cs typeface="Meiryo UI" pitchFamily="50" charset="-128"/>
            </a:endParaRPr>
          </a:p>
          <a:p>
            <a:endParaRPr lang="en-US" altLang="ja-JP" sz="1000" b="1" dirty="0" smtClean="0">
              <a:solidFill>
                <a:srgbClr val="1F497D"/>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58" name="正方形/長方形 57"/>
          <p:cNvSpPr/>
          <p:nvPr/>
        </p:nvSpPr>
        <p:spPr>
          <a:xfrm>
            <a:off x="323528" y="808383"/>
            <a:ext cx="8506940"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pic>
        <p:nvPicPr>
          <p:cNvPr id="4" name="図 3"/>
          <p:cNvPicPr>
            <a:picLocks noChangeAspect="1"/>
          </p:cNvPicPr>
          <p:nvPr/>
        </p:nvPicPr>
        <p:blipFill>
          <a:blip r:embed="rId3"/>
          <a:stretch>
            <a:fillRect/>
          </a:stretch>
        </p:blipFill>
        <p:spPr>
          <a:xfrm>
            <a:off x="190735" y="1286956"/>
            <a:ext cx="8772525" cy="5438775"/>
          </a:xfrm>
          <a:prstGeom prst="rect">
            <a:avLst/>
          </a:prstGeom>
        </p:spPr>
      </p:pic>
      <p:sp>
        <p:nvSpPr>
          <p:cNvPr id="56" name="Rectangle 2"/>
          <p:cNvSpPr>
            <a:spLocks noGrp="1" noChangeArrowheads="1"/>
          </p:cNvSpPr>
          <p:nvPr>
            <p:ph type="title"/>
          </p:nvPr>
        </p:nvSpPr>
        <p:spPr>
          <a:xfrm>
            <a:off x="421196" y="793310"/>
            <a:ext cx="8327268"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待機</a:t>
            </a:r>
            <a:r>
              <a:rPr lang="ja-JP" altLang="en-US" sz="2000" b="1" dirty="0">
                <a:solidFill>
                  <a:srgbClr val="FF6600"/>
                </a:solidFill>
                <a:latin typeface="Meiryo UI" pitchFamily="50" charset="-128"/>
                <a:ea typeface="Meiryo UI" pitchFamily="50" charset="-128"/>
              </a:rPr>
              <a:t>児童</a:t>
            </a:r>
            <a:r>
              <a:rPr lang="ja-JP" altLang="en-US" sz="2000" b="1" dirty="0" smtClean="0">
                <a:solidFill>
                  <a:srgbClr val="FF6600"/>
                </a:solidFill>
                <a:latin typeface="Meiryo UI" pitchFamily="50" charset="-128"/>
                <a:ea typeface="Meiryo UI" pitchFamily="50" charset="-128"/>
              </a:rPr>
              <a:t>への</a:t>
            </a:r>
            <a:r>
              <a:rPr lang="ja-JP" altLang="en-US" sz="2000" b="1" dirty="0">
                <a:solidFill>
                  <a:srgbClr val="FF6600"/>
                </a:solidFill>
                <a:latin typeface="Meiryo UI" pitchFamily="50" charset="-128"/>
                <a:ea typeface="Meiryo UI" pitchFamily="50" charset="-128"/>
              </a:rPr>
              <a:t>影響</a:t>
            </a:r>
            <a:endParaRPr lang="ja-JP" altLang="en-US" sz="2000" b="1" dirty="0">
              <a:solidFill>
                <a:srgbClr val="FF6600"/>
              </a:solidFill>
            </a:endParaRPr>
          </a:p>
        </p:txBody>
      </p:sp>
      <p:sp>
        <p:nvSpPr>
          <p:cNvPr id="6" name="スライド番号プレースホルダー 5"/>
          <p:cNvSpPr>
            <a:spLocks noGrp="1"/>
          </p:cNvSpPr>
          <p:nvPr>
            <p:ph type="sldNum" sz="quarter" idx="12"/>
          </p:nvPr>
        </p:nvSpPr>
        <p:spPr/>
        <p:txBody>
          <a:bodyPr/>
          <a:lstStyle/>
          <a:p>
            <a:fld id="{3ECA97EA-0E98-4042-AAD6-F746361BEE25}" type="slidenum">
              <a:rPr kumimoji="1" lang="ja-JP" altLang="en-US" smtClean="0"/>
              <a:t>21</a:t>
            </a:fld>
            <a:endParaRPr kumimoji="1" lang="ja-JP" altLang="en-US"/>
          </a:p>
        </p:txBody>
      </p:sp>
    </p:spTree>
    <p:extLst>
      <p:ext uri="{BB962C8B-B14F-4D97-AF65-F5344CB8AC3E}">
        <p14:creationId xmlns:p14="http://schemas.microsoft.com/office/powerpoint/2010/main" val="31486893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00" b="1" u="sng" dirty="0" smtClean="0">
              <a:solidFill>
                <a:srgbClr val="1F497D"/>
              </a:solidFill>
              <a:latin typeface="Meiryo UI" pitchFamily="50" charset="-128"/>
              <a:ea typeface="Meiryo UI" pitchFamily="50" charset="-128"/>
              <a:cs typeface="Meiryo UI" pitchFamily="50" charset="-128"/>
            </a:endParaRPr>
          </a:p>
          <a:p>
            <a:r>
              <a:rPr lang="ja-JP" altLang="en-US" sz="2000" dirty="0">
                <a:solidFill>
                  <a:prstClr val="white">
                    <a:lumMod val="65000"/>
                  </a:prstClr>
                </a:solidFill>
                <a:latin typeface="Meiryo UI" pitchFamily="50" charset="-128"/>
                <a:ea typeface="Meiryo UI" pitchFamily="50" charset="-128"/>
                <a:cs typeface="Meiryo UI" pitchFamily="50" charset="-128"/>
              </a:rPr>
              <a:t>　</a:t>
            </a:r>
            <a:r>
              <a:rPr lang="ja-JP" altLang="en-US" sz="2000" dirty="0" smtClean="0">
                <a:solidFill>
                  <a:prstClr val="white">
                    <a:lumMod val="65000"/>
                  </a:prstClr>
                </a:solidFill>
                <a:latin typeface="Meiryo UI" pitchFamily="50" charset="-128"/>
                <a:ea typeface="Meiryo UI" pitchFamily="50" charset="-128"/>
                <a:cs typeface="Meiryo UI" pitchFamily="50" charset="-128"/>
              </a:rPr>
              <a:t>４．無償化の課題</a:t>
            </a:r>
            <a:r>
              <a:rPr lang="ja-JP" altLang="en-US" sz="2000" b="1" u="sng" dirty="0">
                <a:solidFill>
                  <a:prstClr val="white">
                    <a:lumMod val="65000"/>
                  </a:prstClr>
                </a:solidFill>
                <a:latin typeface="Meiryo UI" pitchFamily="50" charset="-128"/>
                <a:ea typeface="Meiryo UI" pitchFamily="50" charset="-128"/>
                <a:cs typeface="Meiryo UI" pitchFamily="50" charset="-128"/>
              </a:rPr>
              <a:t>　　　</a:t>
            </a:r>
            <a:endParaRPr lang="en-US" altLang="ja-JP" sz="2000" b="1" dirty="0" smtClean="0">
              <a:solidFill>
                <a:prstClr val="white">
                  <a:lumMod val="65000"/>
                </a:prstClr>
              </a:solidFill>
              <a:latin typeface="Meiryo UI" pitchFamily="50" charset="-128"/>
              <a:ea typeface="Meiryo UI" pitchFamily="50" charset="-128"/>
              <a:cs typeface="Meiryo UI" pitchFamily="50" charset="-128"/>
            </a:endParaRPr>
          </a:p>
          <a:p>
            <a:endParaRPr lang="en-US" altLang="ja-JP" sz="1050" dirty="0" smtClean="0">
              <a:solidFill>
                <a:prstClr val="black"/>
              </a:solidFill>
              <a:latin typeface="Meiryo UI" pitchFamily="50" charset="-128"/>
              <a:ea typeface="Meiryo UI" pitchFamily="50" charset="-128"/>
              <a:cs typeface="Meiryo UI" pitchFamily="50" charset="-128"/>
            </a:endParaRPr>
          </a:p>
          <a:p>
            <a:endParaRPr lang="en-US" altLang="ja-JP" sz="1000" b="1" dirty="0" smtClean="0">
              <a:solidFill>
                <a:srgbClr val="1F497D"/>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graphicFrame>
        <p:nvGraphicFramePr>
          <p:cNvPr id="2" name="表 1"/>
          <p:cNvGraphicFramePr>
            <a:graphicFrameLocks noGrp="1"/>
          </p:cNvGraphicFramePr>
          <p:nvPr>
            <p:extLst>
              <p:ext uri="{D42A27DB-BD31-4B8C-83A1-F6EECF244321}">
                <p14:modId xmlns:p14="http://schemas.microsoft.com/office/powerpoint/2010/main" val="4019543060"/>
              </p:ext>
            </p:extLst>
          </p:nvPr>
        </p:nvGraphicFramePr>
        <p:xfrm>
          <a:off x="827584" y="1844824"/>
          <a:ext cx="7632848" cy="4273436"/>
        </p:xfrm>
        <a:graphic>
          <a:graphicData uri="http://schemas.openxmlformats.org/drawingml/2006/table">
            <a:tbl>
              <a:tblPr firstRow="1" bandRow="1">
                <a:tableStyleId>{5C22544A-7EE6-4342-B048-85BDC9FD1C3A}</a:tableStyleId>
              </a:tblPr>
              <a:tblGrid>
                <a:gridCol w="1908212">
                  <a:extLst>
                    <a:ext uri="{9D8B030D-6E8A-4147-A177-3AD203B41FA5}">
                      <a16:colId xmlns:a16="http://schemas.microsoft.com/office/drawing/2014/main" val="864212418"/>
                    </a:ext>
                  </a:extLst>
                </a:gridCol>
                <a:gridCol w="1908212">
                  <a:extLst>
                    <a:ext uri="{9D8B030D-6E8A-4147-A177-3AD203B41FA5}">
                      <a16:colId xmlns:a16="http://schemas.microsoft.com/office/drawing/2014/main" val="1536461986"/>
                    </a:ext>
                  </a:extLst>
                </a:gridCol>
                <a:gridCol w="1908212">
                  <a:extLst>
                    <a:ext uri="{9D8B030D-6E8A-4147-A177-3AD203B41FA5}">
                      <a16:colId xmlns:a16="http://schemas.microsoft.com/office/drawing/2014/main" val="2042893606"/>
                    </a:ext>
                  </a:extLst>
                </a:gridCol>
                <a:gridCol w="1908212">
                  <a:extLst>
                    <a:ext uri="{9D8B030D-6E8A-4147-A177-3AD203B41FA5}">
                      <a16:colId xmlns:a16="http://schemas.microsoft.com/office/drawing/2014/main" val="849207509"/>
                    </a:ext>
                  </a:extLst>
                </a:gridCol>
              </a:tblGrid>
              <a:tr h="1296146">
                <a:tc>
                  <a:txBody>
                    <a:bodyPr/>
                    <a:lstStyle/>
                    <a:p>
                      <a:pPr algn="ctr"/>
                      <a:endParaRPr kumimoji="1" lang="ja-JP" altLang="en-US" sz="2000" b="0" dirty="0">
                        <a:solidFill>
                          <a:schemeClr val="tx1"/>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kumimoji="1" lang="ja-JP" altLang="en-US" sz="2000" b="0" dirty="0" smtClean="0">
                          <a:solidFill>
                            <a:schemeClr val="tx1"/>
                          </a:solidFill>
                        </a:rPr>
                        <a:t>平成</a:t>
                      </a:r>
                      <a:r>
                        <a:rPr kumimoji="1" lang="en-US" altLang="ja-JP" sz="2000" b="0" dirty="0" smtClean="0">
                          <a:solidFill>
                            <a:schemeClr val="tx1"/>
                          </a:solidFill>
                        </a:rPr>
                        <a:t>29</a:t>
                      </a:r>
                      <a:r>
                        <a:rPr kumimoji="1" lang="ja-JP" altLang="en-US" sz="2000" b="0" dirty="0" smtClean="0">
                          <a:solidFill>
                            <a:schemeClr val="tx1"/>
                          </a:solidFill>
                        </a:rPr>
                        <a:t>年</a:t>
                      </a:r>
                      <a:r>
                        <a:rPr kumimoji="1" lang="en-US" altLang="ja-JP" sz="2000" b="0" dirty="0" smtClean="0">
                          <a:solidFill>
                            <a:schemeClr val="tx1"/>
                          </a:solidFill>
                        </a:rPr>
                        <a:t>4</a:t>
                      </a:r>
                      <a:r>
                        <a:rPr kumimoji="1" lang="ja-JP" altLang="en-US" sz="2000" b="0" dirty="0" smtClean="0">
                          <a:solidFill>
                            <a:schemeClr val="tx1"/>
                          </a:solidFill>
                        </a:rPr>
                        <a:t>月</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kumimoji="1" lang="ja-JP" altLang="en-US" sz="2000" b="0" dirty="0" smtClean="0">
                          <a:solidFill>
                            <a:schemeClr val="tx1"/>
                          </a:solidFill>
                        </a:rPr>
                        <a:t>平成</a:t>
                      </a:r>
                      <a:r>
                        <a:rPr kumimoji="1" lang="en-US" altLang="ja-JP" sz="2000" b="0" dirty="0" smtClean="0">
                          <a:solidFill>
                            <a:schemeClr val="tx1"/>
                          </a:solidFill>
                        </a:rPr>
                        <a:t>29</a:t>
                      </a:r>
                      <a:r>
                        <a:rPr kumimoji="1" lang="ja-JP" altLang="en-US" sz="2000" b="0" dirty="0" smtClean="0">
                          <a:solidFill>
                            <a:schemeClr val="tx1"/>
                          </a:solidFill>
                        </a:rPr>
                        <a:t>年</a:t>
                      </a:r>
                      <a:r>
                        <a:rPr kumimoji="1" lang="en-US" altLang="ja-JP" sz="2000" b="0" dirty="0" smtClean="0">
                          <a:solidFill>
                            <a:schemeClr val="tx1"/>
                          </a:solidFill>
                        </a:rPr>
                        <a:t>10</a:t>
                      </a:r>
                      <a:r>
                        <a:rPr kumimoji="1" lang="ja-JP" altLang="en-US" sz="2000" b="0" dirty="0" smtClean="0">
                          <a:solidFill>
                            <a:schemeClr val="tx1"/>
                          </a:solidFill>
                        </a:rPr>
                        <a:t>月</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a:r>
                        <a:rPr kumimoji="1" lang="ja-JP" altLang="en-US" sz="2000" b="0" dirty="0" smtClean="0">
                          <a:solidFill>
                            <a:schemeClr val="tx1"/>
                          </a:solidFill>
                        </a:rPr>
                        <a:t>平成</a:t>
                      </a:r>
                      <a:r>
                        <a:rPr kumimoji="1" lang="en-US" altLang="ja-JP" sz="2000" b="0" dirty="0" smtClean="0">
                          <a:solidFill>
                            <a:schemeClr val="tx1"/>
                          </a:solidFill>
                        </a:rPr>
                        <a:t>30</a:t>
                      </a:r>
                      <a:r>
                        <a:rPr kumimoji="1" lang="ja-JP" altLang="en-US" sz="2000" b="0" dirty="0" smtClean="0">
                          <a:solidFill>
                            <a:schemeClr val="tx1"/>
                          </a:solidFill>
                        </a:rPr>
                        <a:t>年</a:t>
                      </a:r>
                      <a:r>
                        <a:rPr kumimoji="1" lang="en-US" altLang="ja-JP" sz="2000" b="0" dirty="0" smtClean="0">
                          <a:solidFill>
                            <a:schemeClr val="tx1"/>
                          </a:solidFill>
                        </a:rPr>
                        <a:t>4</a:t>
                      </a:r>
                      <a:r>
                        <a:rPr kumimoji="1" lang="ja-JP" altLang="en-US" sz="2000" b="0" dirty="0" smtClean="0">
                          <a:solidFill>
                            <a:schemeClr val="tx1"/>
                          </a:solidFill>
                        </a:rPr>
                        <a:t>月</a:t>
                      </a:r>
                      <a:endParaRPr kumimoji="1" lang="ja-JP" altLang="en-US" sz="2000" b="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952910466"/>
                  </a:ext>
                </a:extLst>
              </a:tr>
              <a:tr h="595458">
                <a:tc>
                  <a:txBody>
                    <a:bodyPr/>
                    <a:lstStyle/>
                    <a:p>
                      <a:pPr algn="ctr"/>
                      <a:r>
                        <a:rPr kumimoji="1" lang="ja-JP" altLang="en-US" dirty="0" smtClean="0"/>
                        <a:t>３歳未満児</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en-US" altLang="ja-JP" dirty="0" smtClean="0"/>
                        <a:t>23,114</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en-US" altLang="ja-JP" dirty="0" smtClean="0"/>
                        <a:t>52,285</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en-US" altLang="ja-JP" dirty="0" smtClean="0"/>
                        <a:t>17,626</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44414627"/>
                  </a:ext>
                </a:extLst>
              </a:tr>
              <a:tr h="595458">
                <a:tc>
                  <a:txBody>
                    <a:bodyPr/>
                    <a:lstStyle/>
                    <a:p>
                      <a:pPr algn="ctr"/>
                      <a:r>
                        <a:rPr kumimoji="1" lang="ja-JP" altLang="en-US" dirty="0" smtClean="0"/>
                        <a:t>（うち０歳児）</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ja-JP" altLang="en-US" dirty="0" smtClean="0"/>
                        <a:t>（</a:t>
                      </a:r>
                      <a:r>
                        <a:rPr kumimoji="1" lang="en-US" altLang="ja-JP" dirty="0" smtClean="0"/>
                        <a:t>4,402</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ja-JP" altLang="en-US" dirty="0" smtClean="0"/>
                        <a:t>（</a:t>
                      </a:r>
                      <a:r>
                        <a:rPr kumimoji="1" lang="en-US" altLang="ja-JP" dirty="0" smtClean="0"/>
                        <a:t>28,805</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kumimoji="1" lang="ja-JP" altLang="en-US" dirty="0" smtClean="0"/>
                        <a:t>（</a:t>
                      </a:r>
                      <a:r>
                        <a:rPr kumimoji="1" lang="en-US" altLang="ja-JP" dirty="0" smtClean="0"/>
                        <a:t>2,868</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25102984"/>
                  </a:ext>
                </a:extLst>
              </a:tr>
              <a:tr h="595458">
                <a:tc>
                  <a:txBody>
                    <a:bodyPr/>
                    <a:lstStyle/>
                    <a:p>
                      <a:pPr algn="ctr"/>
                      <a:r>
                        <a:rPr kumimoji="1" lang="ja-JP" altLang="en-US" dirty="0" smtClean="0"/>
                        <a:t>（うち１・２歳児）</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a:t>
                      </a:r>
                      <a:r>
                        <a:rPr kumimoji="1" lang="en-US" altLang="ja-JP" dirty="0" smtClean="0"/>
                        <a:t>18,712</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a:t>
                      </a:r>
                      <a:r>
                        <a:rPr kumimoji="1" lang="en-US" altLang="ja-JP" dirty="0" smtClean="0"/>
                        <a:t>23,480</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a:t>
                      </a:r>
                      <a:r>
                        <a:rPr kumimoji="1" lang="en-US" altLang="ja-JP" dirty="0" smtClean="0"/>
                        <a:t>14,758</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4320651"/>
                  </a:ext>
                </a:extLst>
              </a:tr>
              <a:tr h="595458">
                <a:tc>
                  <a:txBody>
                    <a:bodyPr/>
                    <a:lstStyle/>
                    <a:p>
                      <a:pPr algn="ctr"/>
                      <a:r>
                        <a:rPr kumimoji="1" lang="ja-JP" altLang="en-US" dirty="0" smtClean="0"/>
                        <a:t>３歳以上児</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kumimoji="1" lang="en-US" altLang="ja-JP" dirty="0" smtClean="0"/>
                        <a:t>2,967</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kumimoji="1" lang="en-US" altLang="ja-JP" dirty="0" smtClean="0"/>
                        <a:t>3,148</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kumimoji="1" lang="en-US" altLang="ja-JP" dirty="0" smtClean="0"/>
                        <a:t>2,269</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9871311"/>
                  </a:ext>
                </a:extLst>
              </a:tr>
              <a:tr h="595458">
                <a:tc>
                  <a:txBody>
                    <a:bodyPr/>
                    <a:lstStyle/>
                    <a:p>
                      <a:pPr algn="ctr"/>
                      <a:r>
                        <a:rPr kumimoji="1" lang="ja-JP" altLang="en-US" dirty="0" smtClean="0"/>
                        <a:t>全年齢児計</a:t>
                      </a:r>
                      <a:endParaRPr kumimoji="1" lang="ja-JP" altLang="en-US" dirty="0"/>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kumimoji="1" lang="en-US" altLang="ja-JP" dirty="0" smtClean="0"/>
                        <a:t>26,081</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kumimoji="1" lang="en-US" altLang="ja-JP" dirty="0" smtClean="0"/>
                        <a:t>55,433</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kumimoji="1" lang="en-US" altLang="ja-JP" dirty="0" smtClean="0"/>
                        <a:t>19,895</a:t>
                      </a:r>
                      <a:r>
                        <a:rPr kumimoji="1" lang="ja-JP" altLang="en-US" dirty="0" smtClean="0"/>
                        <a:t>人</a:t>
                      </a:r>
                      <a:endParaRPr kumimoji="1" lang="ja-JP" altLang="en-US" dirty="0"/>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69497063"/>
                  </a:ext>
                </a:extLst>
              </a:tr>
            </a:tbl>
          </a:graphicData>
        </a:graphic>
      </p:graphicFrame>
      <p:sp>
        <p:nvSpPr>
          <p:cNvPr id="57" name="正方形/長方形 56"/>
          <p:cNvSpPr/>
          <p:nvPr/>
        </p:nvSpPr>
        <p:spPr>
          <a:xfrm>
            <a:off x="557703" y="1347619"/>
            <a:ext cx="8506940"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dirty="0" smtClean="0">
                <a:solidFill>
                  <a:schemeClr val="tx2"/>
                </a:solidFill>
                <a:latin typeface="メイリオ" panose="020B0604030504040204" pitchFamily="50" charset="-128"/>
                <a:ea typeface="メイリオ" panose="020B0604030504040204" pitchFamily="50" charset="-128"/>
                <a:cs typeface="Meiryo UI" pitchFamily="50" charset="-128"/>
              </a:rPr>
              <a:t>年齢区分</a:t>
            </a:r>
            <a:r>
              <a:rPr lang="ja-JP" altLang="en-US" dirty="0">
                <a:solidFill>
                  <a:schemeClr val="tx2"/>
                </a:solidFill>
                <a:latin typeface="メイリオ" panose="020B0604030504040204" pitchFamily="50" charset="-128"/>
                <a:ea typeface="メイリオ" panose="020B0604030504040204" pitchFamily="50" charset="-128"/>
                <a:cs typeface="Meiryo UI" pitchFamily="50" charset="-128"/>
              </a:rPr>
              <a:t>別</a:t>
            </a:r>
            <a:r>
              <a:rPr lang="ja-JP" altLang="en-US" dirty="0" smtClean="0">
                <a:solidFill>
                  <a:schemeClr val="tx2"/>
                </a:solidFill>
                <a:latin typeface="メイリオ" panose="020B0604030504040204" pitchFamily="50" charset="-128"/>
                <a:ea typeface="メイリオ" panose="020B0604030504040204" pitchFamily="50" charset="-128"/>
                <a:cs typeface="Meiryo UI" pitchFamily="50" charset="-128"/>
              </a:rPr>
              <a:t>の待機児童</a:t>
            </a:r>
            <a:r>
              <a:rPr lang="ja-JP" altLang="en-US" dirty="0">
                <a:solidFill>
                  <a:schemeClr val="tx2"/>
                </a:solidFill>
                <a:latin typeface="メイリオ" panose="020B0604030504040204" pitchFamily="50" charset="-128"/>
                <a:ea typeface="メイリオ" panose="020B0604030504040204" pitchFamily="50" charset="-128"/>
                <a:cs typeface="Meiryo UI" pitchFamily="50" charset="-128"/>
              </a:rPr>
              <a:t>数</a:t>
            </a:r>
            <a:endParaRPr lang="en-US" altLang="ja-JP"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r>
              <a:rPr kumimoji="1"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rPr>
              <a:t>	</a:t>
            </a:r>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8" name="正方形/長方形 57"/>
          <p:cNvSpPr/>
          <p:nvPr/>
        </p:nvSpPr>
        <p:spPr>
          <a:xfrm>
            <a:off x="323528" y="808383"/>
            <a:ext cx="8506940"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lstStyle/>
          <a:p>
            <a:fld id="{3ECA97EA-0E98-4042-AAD6-F746361BEE25}" type="slidenum">
              <a:rPr kumimoji="1" lang="ja-JP" altLang="en-US" smtClean="0"/>
              <a:t>22</a:t>
            </a:fld>
            <a:endParaRPr kumimoji="1" lang="ja-JP" altLang="en-US"/>
          </a:p>
        </p:txBody>
      </p:sp>
    </p:spTree>
    <p:extLst>
      <p:ext uri="{BB962C8B-B14F-4D97-AF65-F5344CB8AC3E}">
        <p14:creationId xmlns:p14="http://schemas.microsoft.com/office/powerpoint/2010/main" val="12291218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00" b="1" u="sng" dirty="0" smtClean="0">
              <a:solidFill>
                <a:srgbClr val="1F497D"/>
              </a:solidFill>
              <a:latin typeface="Meiryo UI" pitchFamily="50" charset="-128"/>
              <a:ea typeface="Meiryo UI" pitchFamily="50" charset="-128"/>
              <a:cs typeface="Meiryo UI" pitchFamily="50" charset="-128"/>
            </a:endParaRPr>
          </a:p>
          <a:p>
            <a:r>
              <a:rPr lang="ja-JP" altLang="en-US" sz="2000" dirty="0">
                <a:solidFill>
                  <a:prstClr val="white">
                    <a:lumMod val="65000"/>
                  </a:prstClr>
                </a:solidFill>
                <a:latin typeface="Meiryo UI" pitchFamily="50" charset="-128"/>
                <a:ea typeface="Meiryo UI" pitchFamily="50" charset="-128"/>
                <a:cs typeface="Meiryo UI" pitchFamily="50" charset="-128"/>
              </a:rPr>
              <a:t>　</a:t>
            </a:r>
            <a:r>
              <a:rPr lang="ja-JP" altLang="en-US" sz="2000" dirty="0" smtClean="0">
                <a:solidFill>
                  <a:prstClr val="white">
                    <a:lumMod val="65000"/>
                  </a:prstClr>
                </a:solidFill>
                <a:latin typeface="Meiryo UI" pitchFamily="50" charset="-128"/>
                <a:ea typeface="Meiryo UI" pitchFamily="50" charset="-128"/>
                <a:cs typeface="Meiryo UI" pitchFamily="50" charset="-128"/>
              </a:rPr>
              <a:t>４．無償化の課題</a:t>
            </a:r>
            <a:r>
              <a:rPr lang="ja-JP" altLang="en-US" sz="2000" b="1" u="sng" dirty="0">
                <a:solidFill>
                  <a:prstClr val="white">
                    <a:lumMod val="65000"/>
                  </a:prstClr>
                </a:solidFill>
                <a:latin typeface="Meiryo UI" pitchFamily="50" charset="-128"/>
                <a:ea typeface="Meiryo UI" pitchFamily="50" charset="-128"/>
                <a:cs typeface="Meiryo UI" pitchFamily="50" charset="-128"/>
              </a:rPr>
              <a:t>　　　</a:t>
            </a:r>
            <a:endParaRPr lang="en-US" altLang="ja-JP" sz="2000" b="1" dirty="0" smtClean="0">
              <a:solidFill>
                <a:prstClr val="white">
                  <a:lumMod val="65000"/>
                </a:prstClr>
              </a:solidFill>
              <a:latin typeface="Meiryo UI" pitchFamily="50" charset="-128"/>
              <a:ea typeface="Meiryo UI" pitchFamily="50" charset="-128"/>
              <a:cs typeface="Meiryo UI" pitchFamily="50" charset="-128"/>
            </a:endParaRPr>
          </a:p>
          <a:p>
            <a:endParaRPr lang="en-US" altLang="ja-JP" sz="1050" dirty="0" smtClean="0">
              <a:solidFill>
                <a:prstClr val="black"/>
              </a:solidFill>
              <a:latin typeface="Meiryo UI" pitchFamily="50" charset="-128"/>
              <a:ea typeface="Meiryo UI" pitchFamily="50" charset="-128"/>
              <a:cs typeface="Meiryo UI" pitchFamily="50" charset="-128"/>
            </a:endParaRPr>
          </a:p>
          <a:p>
            <a:endParaRPr lang="en-US" altLang="ja-JP" sz="1000" b="1" dirty="0" smtClean="0">
              <a:solidFill>
                <a:srgbClr val="1F497D"/>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58" name="正方形/長方形 57"/>
          <p:cNvSpPr/>
          <p:nvPr/>
        </p:nvSpPr>
        <p:spPr>
          <a:xfrm>
            <a:off x="323528" y="808383"/>
            <a:ext cx="8506940"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pic>
        <p:nvPicPr>
          <p:cNvPr id="3" name="図 2"/>
          <p:cNvPicPr>
            <a:picLocks noChangeAspect="1"/>
          </p:cNvPicPr>
          <p:nvPr/>
        </p:nvPicPr>
        <p:blipFill>
          <a:blip r:embed="rId3"/>
          <a:stretch>
            <a:fillRect/>
          </a:stretch>
        </p:blipFill>
        <p:spPr>
          <a:xfrm>
            <a:off x="539552" y="1271091"/>
            <a:ext cx="7848872" cy="4733925"/>
          </a:xfrm>
          <a:prstGeom prst="rect">
            <a:avLst/>
          </a:prstGeom>
        </p:spPr>
      </p:pic>
      <p:pic>
        <p:nvPicPr>
          <p:cNvPr id="4" name="図 3"/>
          <p:cNvPicPr>
            <a:picLocks noChangeAspect="1"/>
          </p:cNvPicPr>
          <p:nvPr/>
        </p:nvPicPr>
        <p:blipFill>
          <a:blip r:embed="rId4"/>
          <a:stretch>
            <a:fillRect/>
          </a:stretch>
        </p:blipFill>
        <p:spPr>
          <a:xfrm>
            <a:off x="762793" y="6021288"/>
            <a:ext cx="8067675" cy="647700"/>
          </a:xfrm>
          <a:prstGeom prst="rect">
            <a:avLst/>
          </a:prstGeom>
        </p:spPr>
      </p:pic>
      <p:sp>
        <p:nvSpPr>
          <p:cNvPr id="55" name="Rectangle 2"/>
          <p:cNvSpPr>
            <a:spLocks noGrp="1" noChangeArrowheads="1"/>
          </p:cNvSpPr>
          <p:nvPr>
            <p:ph type="title"/>
          </p:nvPr>
        </p:nvSpPr>
        <p:spPr>
          <a:xfrm>
            <a:off x="502104" y="704680"/>
            <a:ext cx="8327268" cy="630707"/>
          </a:xfrm>
          <a:noFill/>
          <a:ln/>
        </p:spPr>
        <p:txBody>
          <a:bodyPr anchor="ctr"/>
          <a:lstStyle/>
          <a:p>
            <a:pPr algn="l"/>
            <a:r>
              <a:rPr lang="ja-JP" altLang="en-US" sz="2000" b="1" dirty="0">
                <a:solidFill>
                  <a:srgbClr val="FF6600"/>
                </a:solidFill>
                <a:latin typeface="Meiryo UI" pitchFamily="50" charset="-128"/>
                <a:ea typeface="Meiryo UI" pitchFamily="50" charset="-128"/>
              </a:rPr>
              <a:t>保育</a:t>
            </a:r>
            <a:r>
              <a:rPr lang="ja-JP" altLang="en-US" sz="2000" b="1" dirty="0" smtClean="0">
                <a:solidFill>
                  <a:srgbClr val="FF6600"/>
                </a:solidFill>
                <a:latin typeface="Meiryo UI" pitchFamily="50" charset="-128"/>
                <a:ea typeface="Meiryo UI" pitchFamily="50" charset="-128"/>
              </a:rPr>
              <a:t>の</a:t>
            </a:r>
            <a:r>
              <a:rPr lang="ja-JP" altLang="en-US" sz="2000" b="1" dirty="0">
                <a:solidFill>
                  <a:srgbClr val="FF6600"/>
                </a:solidFill>
                <a:latin typeface="Meiryo UI" pitchFamily="50" charset="-128"/>
                <a:ea typeface="Meiryo UI" pitchFamily="50" charset="-128"/>
              </a:rPr>
              <a:t>担い手</a:t>
            </a:r>
            <a:r>
              <a:rPr lang="ja-JP" altLang="en-US" sz="2000" b="1" dirty="0" smtClean="0">
                <a:solidFill>
                  <a:srgbClr val="FF6600"/>
                </a:solidFill>
                <a:latin typeface="Meiryo UI" pitchFamily="50" charset="-128"/>
                <a:ea typeface="Meiryo UI" pitchFamily="50" charset="-128"/>
              </a:rPr>
              <a:t>の</a:t>
            </a:r>
            <a:r>
              <a:rPr lang="ja-JP" altLang="en-US" sz="2000" b="1" dirty="0">
                <a:solidFill>
                  <a:srgbClr val="FF6600"/>
                </a:solidFill>
                <a:latin typeface="Meiryo UI" pitchFamily="50" charset="-128"/>
                <a:ea typeface="Meiryo UI" pitchFamily="50" charset="-128"/>
              </a:rPr>
              <a:t>不足</a:t>
            </a:r>
            <a:endParaRPr lang="ja-JP" altLang="en-US" sz="2000" b="1" dirty="0">
              <a:solidFill>
                <a:srgbClr val="FF6600"/>
              </a:solidFill>
            </a:endParaRPr>
          </a:p>
        </p:txBody>
      </p:sp>
      <p:sp>
        <p:nvSpPr>
          <p:cNvPr id="7" name="スライド番号プレースホルダー 6"/>
          <p:cNvSpPr>
            <a:spLocks noGrp="1"/>
          </p:cNvSpPr>
          <p:nvPr>
            <p:ph type="sldNum" sz="quarter" idx="12"/>
          </p:nvPr>
        </p:nvSpPr>
        <p:spPr/>
        <p:txBody>
          <a:bodyPr/>
          <a:lstStyle/>
          <a:p>
            <a:fld id="{3ECA97EA-0E98-4042-AAD6-F746361BEE25}" type="slidenum">
              <a:rPr kumimoji="1" lang="ja-JP" altLang="en-US" smtClean="0"/>
              <a:t>23</a:t>
            </a:fld>
            <a:endParaRPr kumimoji="1" lang="ja-JP" altLang="en-US"/>
          </a:p>
        </p:txBody>
      </p:sp>
    </p:spTree>
    <p:extLst>
      <p:ext uri="{BB962C8B-B14F-4D97-AF65-F5344CB8AC3E}">
        <p14:creationId xmlns:p14="http://schemas.microsoft.com/office/powerpoint/2010/main" val="21638603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00" b="1" u="sng" dirty="0" smtClean="0">
              <a:solidFill>
                <a:srgbClr val="1F497D"/>
              </a:solidFill>
              <a:latin typeface="Meiryo UI" pitchFamily="50" charset="-128"/>
              <a:ea typeface="Meiryo UI" pitchFamily="50" charset="-128"/>
              <a:cs typeface="Meiryo UI" pitchFamily="50" charset="-128"/>
            </a:endParaRPr>
          </a:p>
          <a:p>
            <a:r>
              <a:rPr lang="ja-JP" altLang="en-US" sz="2000" dirty="0">
                <a:solidFill>
                  <a:prstClr val="white">
                    <a:lumMod val="65000"/>
                  </a:prstClr>
                </a:solidFill>
                <a:latin typeface="Meiryo UI" pitchFamily="50" charset="-128"/>
                <a:ea typeface="Meiryo UI" pitchFamily="50" charset="-128"/>
                <a:cs typeface="Meiryo UI" pitchFamily="50" charset="-128"/>
              </a:rPr>
              <a:t>　</a:t>
            </a:r>
            <a:r>
              <a:rPr lang="ja-JP" altLang="en-US" sz="2000" dirty="0" smtClean="0">
                <a:solidFill>
                  <a:prstClr val="white">
                    <a:lumMod val="65000"/>
                  </a:prstClr>
                </a:solidFill>
                <a:latin typeface="Meiryo UI" pitchFamily="50" charset="-128"/>
                <a:ea typeface="Meiryo UI" pitchFamily="50" charset="-128"/>
                <a:cs typeface="Meiryo UI" pitchFamily="50" charset="-128"/>
              </a:rPr>
              <a:t>４．無償化の課題</a:t>
            </a:r>
            <a:r>
              <a:rPr lang="ja-JP" altLang="en-US" sz="2000" b="1" u="sng" dirty="0">
                <a:solidFill>
                  <a:prstClr val="white">
                    <a:lumMod val="65000"/>
                  </a:prstClr>
                </a:solidFill>
                <a:latin typeface="Meiryo UI" pitchFamily="50" charset="-128"/>
                <a:ea typeface="Meiryo UI" pitchFamily="50" charset="-128"/>
                <a:cs typeface="Meiryo UI" pitchFamily="50" charset="-128"/>
              </a:rPr>
              <a:t>　　　</a:t>
            </a:r>
            <a:endParaRPr lang="en-US" altLang="ja-JP" sz="2000" b="1" dirty="0" smtClean="0">
              <a:solidFill>
                <a:prstClr val="white">
                  <a:lumMod val="65000"/>
                </a:prstClr>
              </a:solidFill>
              <a:latin typeface="Meiryo UI" pitchFamily="50" charset="-128"/>
              <a:ea typeface="Meiryo UI" pitchFamily="50" charset="-128"/>
              <a:cs typeface="Meiryo UI" pitchFamily="50" charset="-128"/>
            </a:endParaRPr>
          </a:p>
          <a:p>
            <a:endParaRPr lang="en-US" altLang="ja-JP" sz="1050" dirty="0" smtClean="0">
              <a:solidFill>
                <a:prstClr val="black"/>
              </a:solidFill>
              <a:latin typeface="Meiryo UI" pitchFamily="50" charset="-128"/>
              <a:ea typeface="Meiryo UI" pitchFamily="50" charset="-128"/>
              <a:cs typeface="Meiryo UI" pitchFamily="50" charset="-128"/>
            </a:endParaRPr>
          </a:p>
          <a:p>
            <a:endParaRPr lang="en-US" altLang="ja-JP" sz="1000" b="1" dirty="0" smtClean="0">
              <a:solidFill>
                <a:srgbClr val="1F497D"/>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58" name="正方形/長方形 57"/>
          <p:cNvSpPr/>
          <p:nvPr/>
        </p:nvSpPr>
        <p:spPr>
          <a:xfrm>
            <a:off x="323528" y="808383"/>
            <a:ext cx="8506940" cy="37871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pic>
        <p:nvPicPr>
          <p:cNvPr id="2" name="図 1"/>
          <p:cNvPicPr>
            <a:picLocks noChangeAspect="1"/>
          </p:cNvPicPr>
          <p:nvPr/>
        </p:nvPicPr>
        <p:blipFill>
          <a:blip r:embed="rId3"/>
          <a:stretch>
            <a:fillRect/>
          </a:stretch>
        </p:blipFill>
        <p:spPr>
          <a:xfrm>
            <a:off x="323528" y="1310592"/>
            <a:ext cx="8208912" cy="5512353"/>
          </a:xfrm>
          <a:prstGeom prst="rect">
            <a:avLst/>
          </a:prstGeom>
        </p:spPr>
      </p:pic>
      <p:sp>
        <p:nvSpPr>
          <p:cNvPr id="54" name="Rectangle 2"/>
          <p:cNvSpPr>
            <a:spLocks noGrp="1" noChangeArrowheads="1"/>
          </p:cNvSpPr>
          <p:nvPr>
            <p:ph type="title"/>
          </p:nvPr>
        </p:nvSpPr>
        <p:spPr>
          <a:xfrm>
            <a:off x="502104" y="704680"/>
            <a:ext cx="8327268"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認可外保育</a:t>
            </a:r>
            <a:r>
              <a:rPr lang="ja-JP" altLang="en-US" sz="2000" b="1" dirty="0">
                <a:solidFill>
                  <a:srgbClr val="FF6600"/>
                </a:solidFill>
                <a:latin typeface="Meiryo UI" pitchFamily="50" charset="-128"/>
                <a:ea typeface="Meiryo UI" pitchFamily="50" charset="-128"/>
              </a:rPr>
              <a:t>施設</a:t>
            </a:r>
            <a:r>
              <a:rPr lang="ja-JP" altLang="en-US" sz="2000" b="1" dirty="0" smtClean="0">
                <a:solidFill>
                  <a:srgbClr val="FF6600"/>
                </a:solidFill>
                <a:latin typeface="Meiryo UI" pitchFamily="50" charset="-128"/>
                <a:ea typeface="Meiryo UI" pitchFamily="50" charset="-128"/>
              </a:rPr>
              <a:t>に対する</a:t>
            </a:r>
            <a:r>
              <a:rPr lang="ja-JP" altLang="en-US" sz="2000" b="1" dirty="0">
                <a:solidFill>
                  <a:srgbClr val="FF6600"/>
                </a:solidFill>
                <a:latin typeface="Meiryo UI" pitchFamily="50" charset="-128"/>
                <a:ea typeface="Meiryo UI" pitchFamily="50" charset="-128"/>
              </a:rPr>
              <a:t>質</a:t>
            </a:r>
            <a:r>
              <a:rPr lang="ja-JP" altLang="en-US" sz="2000" b="1" dirty="0" smtClean="0">
                <a:solidFill>
                  <a:srgbClr val="FF6600"/>
                </a:solidFill>
                <a:latin typeface="Meiryo UI" pitchFamily="50" charset="-128"/>
                <a:ea typeface="Meiryo UI" pitchFamily="50" charset="-128"/>
              </a:rPr>
              <a:t>の</a:t>
            </a:r>
            <a:r>
              <a:rPr lang="ja-JP" altLang="en-US" sz="2000" b="1" dirty="0">
                <a:solidFill>
                  <a:srgbClr val="FF6600"/>
                </a:solidFill>
                <a:latin typeface="Meiryo UI" pitchFamily="50" charset="-128"/>
                <a:ea typeface="Meiryo UI" pitchFamily="50" charset="-128"/>
              </a:rPr>
              <a:t>確保</a:t>
            </a:r>
            <a:endParaRPr lang="ja-JP" altLang="en-US" sz="2000" b="1" dirty="0">
              <a:solidFill>
                <a:srgbClr val="FF6600"/>
              </a:solidFill>
            </a:endParaRPr>
          </a:p>
        </p:txBody>
      </p:sp>
      <p:sp>
        <p:nvSpPr>
          <p:cNvPr id="6" name="スライド番号プレースホルダー 5"/>
          <p:cNvSpPr>
            <a:spLocks noGrp="1"/>
          </p:cNvSpPr>
          <p:nvPr>
            <p:ph type="sldNum" sz="quarter" idx="12"/>
          </p:nvPr>
        </p:nvSpPr>
        <p:spPr/>
        <p:txBody>
          <a:bodyPr/>
          <a:lstStyle/>
          <a:p>
            <a:fld id="{3ECA97EA-0E98-4042-AAD6-F746361BEE25}" type="slidenum">
              <a:rPr kumimoji="1" lang="ja-JP" altLang="en-US" smtClean="0"/>
              <a:t>24</a:t>
            </a:fld>
            <a:endParaRPr kumimoji="1" lang="ja-JP" altLang="en-US"/>
          </a:p>
        </p:txBody>
      </p:sp>
    </p:spTree>
    <p:extLst>
      <p:ext uri="{BB962C8B-B14F-4D97-AF65-F5344CB8AC3E}">
        <p14:creationId xmlns:p14="http://schemas.microsoft.com/office/powerpoint/2010/main" val="7498011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5256584"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00" b="1" u="sng" dirty="0" smtClean="0">
              <a:solidFill>
                <a:srgbClr val="1F497D"/>
              </a:solidFill>
              <a:latin typeface="Meiryo UI" pitchFamily="50" charset="-128"/>
              <a:ea typeface="Meiryo UI" pitchFamily="50" charset="-128"/>
              <a:cs typeface="Meiryo UI" pitchFamily="50" charset="-128"/>
            </a:endParaRPr>
          </a:p>
          <a:p>
            <a:r>
              <a:rPr lang="ja-JP" altLang="en-US" sz="2000" dirty="0">
                <a:solidFill>
                  <a:prstClr val="white">
                    <a:lumMod val="65000"/>
                  </a:prstClr>
                </a:solidFill>
                <a:latin typeface="Meiryo UI" pitchFamily="50" charset="-128"/>
                <a:ea typeface="Meiryo UI" pitchFamily="50" charset="-128"/>
                <a:cs typeface="Meiryo UI" pitchFamily="50" charset="-128"/>
              </a:rPr>
              <a:t>　４</a:t>
            </a:r>
            <a:r>
              <a:rPr lang="ja-JP" altLang="en-US" sz="2000" dirty="0" smtClean="0">
                <a:solidFill>
                  <a:prstClr val="white">
                    <a:lumMod val="65000"/>
                  </a:prstClr>
                </a:solidFill>
                <a:latin typeface="Meiryo UI" pitchFamily="50" charset="-128"/>
                <a:ea typeface="Meiryo UI" pitchFamily="50" charset="-128"/>
                <a:cs typeface="Meiryo UI" pitchFamily="50" charset="-128"/>
              </a:rPr>
              <a:t>．無償化の課題</a:t>
            </a:r>
            <a:r>
              <a:rPr lang="ja-JP" altLang="en-US" sz="2000" b="1" u="sng" dirty="0" smtClean="0">
                <a:solidFill>
                  <a:prstClr val="white">
                    <a:lumMod val="65000"/>
                  </a:prstClr>
                </a:solidFill>
                <a:latin typeface="Meiryo UI" pitchFamily="50" charset="-128"/>
                <a:ea typeface="Meiryo UI" pitchFamily="50" charset="-128"/>
                <a:cs typeface="Meiryo UI" pitchFamily="50" charset="-128"/>
              </a:rPr>
              <a:t>　　　</a:t>
            </a:r>
            <a:endParaRPr lang="en-US" altLang="ja-JP" sz="2000" b="1" dirty="0" smtClean="0">
              <a:solidFill>
                <a:prstClr val="white">
                  <a:lumMod val="65000"/>
                </a:prstClr>
              </a:solidFill>
              <a:latin typeface="Meiryo UI" pitchFamily="50" charset="-128"/>
              <a:ea typeface="Meiryo UI" pitchFamily="50" charset="-128"/>
              <a:cs typeface="Meiryo UI" pitchFamily="50" charset="-128"/>
            </a:endParaRPr>
          </a:p>
          <a:p>
            <a:endParaRPr lang="en-US" altLang="ja-JP" sz="1050" dirty="0" smtClean="0">
              <a:solidFill>
                <a:prstClr val="black"/>
              </a:solidFill>
              <a:latin typeface="Meiryo UI" pitchFamily="50" charset="-128"/>
              <a:ea typeface="Meiryo UI" pitchFamily="50" charset="-128"/>
              <a:cs typeface="Meiryo UI" pitchFamily="50" charset="-128"/>
            </a:endParaRPr>
          </a:p>
          <a:p>
            <a:endParaRPr lang="en-US" altLang="ja-JP" sz="1000" b="1" dirty="0" smtClean="0">
              <a:solidFill>
                <a:srgbClr val="1F497D"/>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solidFill>
                <a:prstClr val="black"/>
              </a:solidFill>
            </a:endParaRPr>
          </a:p>
        </p:txBody>
      </p:sp>
      <p:sp>
        <p:nvSpPr>
          <p:cNvPr id="55" name="正方形/長方形 54"/>
          <p:cNvSpPr/>
          <p:nvPr/>
        </p:nvSpPr>
        <p:spPr>
          <a:xfrm>
            <a:off x="367076" y="1697617"/>
            <a:ext cx="8506940" cy="4827727"/>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850614693"/>
              </p:ext>
            </p:extLst>
          </p:nvPr>
        </p:nvGraphicFramePr>
        <p:xfrm>
          <a:off x="585462" y="1738522"/>
          <a:ext cx="7920880" cy="3901785"/>
        </p:xfrm>
        <a:graphic>
          <a:graphicData uri="http://schemas.openxmlformats.org/drawingml/2006/table">
            <a:tbl>
              <a:tblPr/>
              <a:tblGrid>
                <a:gridCol w="2113212">
                  <a:extLst>
                    <a:ext uri="{9D8B030D-6E8A-4147-A177-3AD203B41FA5}">
                      <a16:colId xmlns:a16="http://schemas.microsoft.com/office/drawing/2014/main" val="3859058239"/>
                    </a:ext>
                  </a:extLst>
                </a:gridCol>
                <a:gridCol w="2553466">
                  <a:extLst>
                    <a:ext uri="{9D8B030D-6E8A-4147-A177-3AD203B41FA5}">
                      <a16:colId xmlns:a16="http://schemas.microsoft.com/office/drawing/2014/main" val="3942323927"/>
                    </a:ext>
                  </a:extLst>
                </a:gridCol>
                <a:gridCol w="847487">
                  <a:extLst>
                    <a:ext uri="{9D8B030D-6E8A-4147-A177-3AD203B41FA5}">
                      <a16:colId xmlns:a16="http://schemas.microsoft.com/office/drawing/2014/main" val="2959489455"/>
                    </a:ext>
                  </a:extLst>
                </a:gridCol>
                <a:gridCol w="821805">
                  <a:extLst>
                    <a:ext uri="{9D8B030D-6E8A-4147-A177-3AD203B41FA5}">
                      <a16:colId xmlns:a16="http://schemas.microsoft.com/office/drawing/2014/main" val="1968633026"/>
                    </a:ext>
                  </a:extLst>
                </a:gridCol>
                <a:gridCol w="792455">
                  <a:extLst>
                    <a:ext uri="{9D8B030D-6E8A-4147-A177-3AD203B41FA5}">
                      <a16:colId xmlns:a16="http://schemas.microsoft.com/office/drawing/2014/main" val="3371167273"/>
                    </a:ext>
                  </a:extLst>
                </a:gridCol>
                <a:gridCol w="792455">
                  <a:extLst>
                    <a:ext uri="{9D8B030D-6E8A-4147-A177-3AD203B41FA5}">
                      <a16:colId xmlns:a16="http://schemas.microsoft.com/office/drawing/2014/main" val="1438547232"/>
                    </a:ext>
                  </a:extLst>
                </a:gridCol>
              </a:tblGrid>
              <a:tr h="260119">
                <a:tc rowSpan="2">
                  <a:txBody>
                    <a:bodyPr/>
                    <a:lstStyle/>
                    <a:p>
                      <a:pPr algn="ctr" fontAlgn="ctr"/>
                      <a:r>
                        <a:rPr lang="ja-JP" altLang="en-US" sz="1400" b="0" i="0" u="none" strike="noStrike" dirty="0">
                          <a:solidFill>
                            <a:srgbClr val="000000"/>
                          </a:solidFill>
                          <a:effectLst/>
                          <a:latin typeface="+mn-ea"/>
                          <a:ea typeface="+mn-ea"/>
                        </a:rPr>
                        <a:t>法律上の位置づけ（予定）</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D966"/>
                    </a:solidFill>
                  </a:tcPr>
                </a:tc>
                <a:tc rowSpan="2" gridSpan="2">
                  <a:txBody>
                    <a:bodyPr/>
                    <a:lstStyle/>
                    <a:p>
                      <a:pPr algn="ctr" fontAlgn="ctr"/>
                      <a:r>
                        <a:rPr lang="ja-JP" altLang="en-US" sz="1400" b="0" i="0" u="none" strike="noStrike" dirty="0">
                          <a:solidFill>
                            <a:srgbClr val="000000"/>
                          </a:solidFill>
                          <a:effectLst/>
                          <a:latin typeface="+mn-ea"/>
                          <a:ea typeface="+mn-ea"/>
                        </a:rPr>
                        <a:t>区分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D966"/>
                    </a:solidFill>
                  </a:tcPr>
                </a:tc>
                <a:tc rowSpan="2" hMerge="1">
                  <a:txBody>
                    <a:bodyPr/>
                    <a:lstStyle/>
                    <a:p>
                      <a:endParaRPr kumimoji="1" lang="ja-JP" altLang="en-US"/>
                    </a:p>
                  </a:txBody>
                  <a:tcPr/>
                </a:tc>
                <a:tc gridSpan="3">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負担割合</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68927948"/>
                  </a:ext>
                </a:extLst>
              </a:tr>
              <a:tr h="27052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mn-ea"/>
                          <a:ea typeface="+mn-ea"/>
                        </a:rPr>
                        <a:t>国</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a:solidFill>
                            <a:srgbClr val="000000"/>
                          </a:solidFill>
                          <a:effectLst/>
                          <a:latin typeface="+mn-ea"/>
                          <a:ea typeface="+mn-ea"/>
                        </a:rPr>
                        <a:t>都道府県</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a:solidFill>
                            <a:srgbClr val="000000"/>
                          </a:solidFill>
                          <a:effectLst/>
                          <a:latin typeface="+mn-ea"/>
                          <a:ea typeface="+mn-ea"/>
                        </a:rPr>
                        <a:t>市町村</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2510892793"/>
                  </a:ext>
                </a:extLst>
              </a:tr>
              <a:tr h="561857">
                <a:tc rowSpan="2">
                  <a:txBody>
                    <a:bodyPr/>
                    <a:lstStyle/>
                    <a:p>
                      <a:pPr algn="ctr" fontAlgn="ctr"/>
                      <a:r>
                        <a:rPr lang="ja-JP" altLang="en-US" sz="1400" b="0" i="0" u="none" strike="noStrike" dirty="0">
                          <a:solidFill>
                            <a:srgbClr val="000000"/>
                          </a:solidFill>
                          <a:effectLst/>
                          <a:latin typeface="+mn-ea"/>
                          <a:ea typeface="+mn-ea"/>
                        </a:rPr>
                        <a:t>施設型給付</a:t>
                      </a:r>
                      <a:br>
                        <a:rPr lang="ja-JP" altLang="en-US" sz="1400" b="0" i="0" u="none" strike="noStrike" dirty="0">
                          <a:solidFill>
                            <a:srgbClr val="000000"/>
                          </a:solidFill>
                          <a:effectLst/>
                          <a:latin typeface="+mn-ea"/>
                          <a:ea typeface="+mn-ea"/>
                        </a:rPr>
                      </a:br>
                      <a:r>
                        <a:rPr lang="ja-JP" altLang="en-US" sz="1400" b="0" i="0" u="none" strike="noStrike" dirty="0">
                          <a:solidFill>
                            <a:srgbClr val="000000"/>
                          </a:solidFill>
                          <a:effectLst/>
                          <a:latin typeface="+mn-ea"/>
                          <a:ea typeface="+mn-ea"/>
                        </a:rPr>
                        <a:t>（地域型保育士給付含む）</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400" b="0" i="0" u="none" strike="noStrike" dirty="0">
                          <a:solidFill>
                            <a:srgbClr val="000000"/>
                          </a:solidFill>
                          <a:effectLst/>
                          <a:latin typeface="+mn-ea"/>
                          <a:ea typeface="+mn-ea"/>
                        </a:rPr>
                        <a:t>＜新制度＞保育所・幼稚園等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n-ea"/>
                          <a:ea typeface="+mn-ea"/>
                        </a:rPr>
                        <a:t>私立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n-ea"/>
                          <a:ea typeface="+mn-ea"/>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n-ea"/>
                          <a:ea typeface="+mn-ea"/>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ea"/>
                          <a:ea typeface="+mn-ea"/>
                        </a:rPr>
                        <a:t>1/4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356901"/>
                  </a:ext>
                </a:extLst>
              </a:tr>
              <a:tr h="56185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mn-ea"/>
                          <a:ea typeface="+mn-ea"/>
                        </a:rPr>
                        <a:t>公立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smtClean="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smtClean="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n-ea"/>
                          <a:ea typeface="+mn-ea"/>
                        </a:rPr>
                        <a:t>10/10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4355850"/>
                  </a:ext>
                </a:extLst>
              </a:tr>
              <a:tr h="561857">
                <a:tc rowSpan="4">
                  <a:txBody>
                    <a:bodyPr/>
                    <a:lstStyle/>
                    <a:p>
                      <a:pPr algn="ctr" fontAlgn="ctr"/>
                      <a:r>
                        <a:rPr lang="ja-JP" altLang="en-US" sz="1400" b="0" i="0" u="none" strike="noStrike" dirty="0">
                          <a:solidFill>
                            <a:srgbClr val="000000"/>
                          </a:solidFill>
                          <a:effectLst/>
                          <a:latin typeface="+mn-ea"/>
                          <a:ea typeface="+mn-ea"/>
                        </a:rPr>
                        <a:t>子育て支援</a:t>
                      </a:r>
                      <a:br>
                        <a:rPr lang="ja-JP" altLang="en-US" sz="1400" b="0" i="0" u="none" strike="noStrike" dirty="0">
                          <a:solidFill>
                            <a:srgbClr val="000000"/>
                          </a:solidFill>
                          <a:effectLst/>
                          <a:latin typeface="+mn-ea"/>
                          <a:ea typeface="+mn-ea"/>
                        </a:rPr>
                      </a:br>
                      <a:r>
                        <a:rPr lang="ja-JP" altLang="en-US" sz="1400" b="0" i="0" u="none" strike="noStrike" dirty="0">
                          <a:solidFill>
                            <a:srgbClr val="000000"/>
                          </a:solidFill>
                          <a:effectLst/>
                          <a:latin typeface="+mn-ea"/>
                          <a:ea typeface="+mn-ea"/>
                        </a:rPr>
                        <a:t>施設等利用給付</a:t>
                      </a:r>
                      <a:br>
                        <a:rPr lang="ja-JP" altLang="en-US" sz="1400" b="0" i="0" u="none" strike="noStrike" dirty="0">
                          <a:solidFill>
                            <a:srgbClr val="000000"/>
                          </a:solidFill>
                          <a:effectLst/>
                          <a:latin typeface="+mn-ea"/>
                          <a:ea typeface="+mn-ea"/>
                        </a:rPr>
                      </a:br>
                      <a:r>
                        <a:rPr lang="ja-JP" altLang="en-US" sz="1400" b="0" i="0" u="none" strike="noStrike" dirty="0">
                          <a:solidFill>
                            <a:srgbClr val="000000"/>
                          </a:solidFill>
                          <a:effectLst/>
                          <a:latin typeface="+mn-ea"/>
                          <a:ea typeface="+mn-ea"/>
                        </a:rPr>
                        <a:t>（仮称）</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mn-ea"/>
                          <a:ea typeface="+mn-ea"/>
                        </a:rPr>
                        <a:t>＜旧制度＞私立幼稚園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mn-ea"/>
                          <a:ea typeface="+mn-ea"/>
                        </a:rPr>
                        <a:t>1/3</a:t>
                      </a:r>
                      <a:r>
                        <a:rPr lang="en-US" altLang="ja-JP" sz="1400" b="0" i="0" u="none" strike="noStrike" dirty="0">
                          <a:solidFill>
                            <a:srgbClr val="0070C0"/>
                          </a:solidFill>
                          <a:effectLst/>
                          <a:latin typeface="+mn-ea"/>
                          <a:ea typeface="+mn-ea"/>
                        </a:rPr>
                        <a:t/>
                      </a:r>
                      <a:br>
                        <a:rPr lang="en-US" altLang="ja-JP" sz="1400" b="0" i="0" u="none" strike="noStrike" dirty="0">
                          <a:solidFill>
                            <a:srgbClr val="0070C0"/>
                          </a:solidFill>
                          <a:effectLst/>
                          <a:latin typeface="+mn-ea"/>
                          <a:ea typeface="+mn-ea"/>
                        </a:rPr>
                      </a:br>
                      <a:r>
                        <a:rPr lang="en-US" altLang="ja-JP" sz="1400" b="0" i="0" u="none" strike="noStrike" dirty="0">
                          <a:solidFill>
                            <a:srgbClr val="0070C0"/>
                          </a:solidFill>
                          <a:effectLst/>
                          <a:latin typeface="+mn-ea"/>
                          <a:ea typeface="+mn-ea"/>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smtClean="0">
                          <a:solidFill>
                            <a:srgbClr val="000000"/>
                          </a:solidFill>
                          <a:effectLst/>
                          <a:latin typeface="+mn-ea"/>
                          <a:ea typeface="+mn-ea"/>
                        </a:rPr>
                        <a:t>―</a:t>
                      </a:r>
                      <a:r>
                        <a:rPr lang="ja-JP" altLang="en-US" sz="1400" b="0" i="0" u="none" strike="noStrike" dirty="0">
                          <a:solidFill>
                            <a:srgbClr val="000000"/>
                          </a:solidFill>
                          <a:effectLst/>
                          <a:latin typeface="+mn-ea"/>
                          <a:ea typeface="+mn-ea"/>
                        </a:rPr>
                        <a:t/>
                      </a:r>
                      <a:br>
                        <a:rPr lang="ja-JP" altLang="en-US" sz="1400" b="0" i="0" u="none" strike="noStrike" dirty="0">
                          <a:solidFill>
                            <a:srgbClr val="000000"/>
                          </a:solidFill>
                          <a:effectLst/>
                          <a:latin typeface="+mn-ea"/>
                          <a:ea typeface="+mn-ea"/>
                        </a:rPr>
                      </a:br>
                      <a:r>
                        <a:rPr lang="ja-JP" altLang="en-US" sz="1400" b="0" i="0" u="none" strike="noStrike" dirty="0">
                          <a:solidFill>
                            <a:srgbClr val="0070C0"/>
                          </a:solidFill>
                          <a:effectLst/>
                          <a:latin typeface="+mn-ea"/>
                          <a:ea typeface="+mn-ea"/>
                        </a:rPr>
                        <a:t>⇒</a:t>
                      </a:r>
                      <a:r>
                        <a:rPr lang="en-US" altLang="ja-JP" sz="1400" b="0" i="0" u="none" strike="noStrike" dirty="0">
                          <a:solidFill>
                            <a:srgbClr val="0070C0"/>
                          </a:solidFill>
                          <a:effectLst/>
                          <a:latin typeface="+mn-ea"/>
                          <a:ea typeface="+mn-ea"/>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ea"/>
                          <a:ea typeface="+mn-ea"/>
                        </a:rPr>
                        <a:t>2/3</a:t>
                      </a:r>
                      <a:br>
                        <a:rPr lang="en-US" altLang="ja-JP" sz="1400" b="0" i="0" u="none" strike="noStrike" dirty="0">
                          <a:solidFill>
                            <a:srgbClr val="000000"/>
                          </a:solidFill>
                          <a:effectLst/>
                          <a:latin typeface="+mn-ea"/>
                          <a:ea typeface="+mn-ea"/>
                        </a:rPr>
                      </a:br>
                      <a:r>
                        <a:rPr lang="en-US" altLang="ja-JP" sz="1400" b="0" i="0" u="none" strike="noStrike" dirty="0">
                          <a:solidFill>
                            <a:srgbClr val="0070C0"/>
                          </a:solidFill>
                          <a:effectLst/>
                          <a:latin typeface="+mn-ea"/>
                          <a:ea typeface="+mn-ea"/>
                        </a:rPr>
                        <a:t>⇒1/4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6472424"/>
                  </a:ext>
                </a:extLst>
              </a:tr>
              <a:tr h="561857">
                <a:tc vMerge="1">
                  <a:txBody>
                    <a:bodyPr/>
                    <a:lstStyle/>
                    <a:p>
                      <a:endParaRPr kumimoji="1" lang="ja-JP" altLang="en-US"/>
                    </a:p>
                  </a:txBody>
                  <a:tcPr/>
                </a:tc>
                <a:tc gridSpan="2">
                  <a:txBody>
                    <a:bodyPr/>
                    <a:lstStyle/>
                    <a:p>
                      <a:pPr algn="ctr" fontAlgn="ctr"/>
                      <a:r>
                        <a:rPr lang="zh-TW"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認可外保育施設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mn-ea"/>
                          <a:ea typeface="+mn-ea"/>
                        </a:rPr>
                        <a:t>1/3</a:t>
                      </a:r>
                      <a:br>
                        <a:rPr lang="en-US" altLang="ja-JP" sz="1400" b="0" i="0" u="none" strike="noStrike" dirty="0">
                          <a:solidFill>
                            <a:srgbClr val="000000"/>
                          </a:solidFill>
                          <a:effectLst/>
                          <a:latin typeface="+mn-ea"/>
                          <a:ea typeface="+mn-ea"/>
                        </a:rPr>
                      </a:br>
                      <a:r>
                        <a:rPr lang="en-US" altLang="ja-JP" sz="1400" b="0" i="0" u="none" strike="noStrike" dirty="0">
                          <a:solidFill>
                            <a:srgbClr val="0070C0"/>
                          </a:solidFill>
                          <a:effectLst/>
                          <a:latin typeface="+mn-ea"/>
                          <a:ea typeface="+mn-ea"/>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ea"/>
                          <a:ea typeface="+mn-ea"/>
                        </a:rPr>
                        <a:t>1/3</a:t>
                      </a:r>
                      <a:br>
                        <a:rPr lang="en-US" altLang="ja-JP" sz="1400" b="0" i="0" u="none" strike="noStrike" dirty="0">
                          <a:solidFill>
                            <a:srgbClr val="000000"/>
                          </a:solidFill>
                          <a:effectLst/>
                          <a:latin typeface="+mn-ea"/>
                          <a:ea typeface="+mn-ea"/>
                        </a:rPr>
                      </a:br>
                      <a:r>
                        <a:rPr lang="en-US" altLang="ja-JP" sz="1400" b="0" i="0" u="none" strike="noStrike" dirty="0">
                          <a:solidFill>
                            <a:srgbClr val="0070C0"/>
                          </a:solidFill>
                          <a:effectLst/>
                          <a:latin typeface="+mn-ea"/>
                          <a:ea typeface="+mn-ea"/>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ea"/>
                          <a:ea typeface="+mn-ea"/>
                        </a:rPr>
                        <a:t>1/3</a:t>
                      </a:r>
                      <a:br>
                        <a:rPr lang="en-US" altLang="ja-JP" sz="1400" b="0" i="0" u="none" strike="noStrike" dirty="0">
                          <a:solidFill>
                            <a:srgbClr val="000000"/>
                          </a:solidFill>
                          <a:effectLst/>
                          <a:latin typeface="+mn-ea"/>
                          <a:ea typeface="+mn-ea"/>
                        </a:rPr>
                      </a:br>
                      <a:r>
                        <a:rPr lang="en-US" altLang="ja-JP" sz="1400" b="0" i="0" u="none" strike="noStrike" dirty="0">
                          <a:solidFill>
                            <a:srgbClr val="0070C0"/>
                          </a:solidFill>
                          <a:effectLst/>
                          <a:latin typeface="+mn-ea"/>
                          <a:ea typeface="+mn-ea"/>
                        </a:rPr>
                        <a:t>⇒1/4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8953942"/>
                  </a:ext>
                </a:extLst>
              </a:tr>
              <a:tr h="561857">
                <a:tc v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mn-ea"/>
                          <a:ea typeface="+mn-ea"/>
                        </a:rPr>
                        <a:t>一時預かり事業、ファミリー・サポート・センター事業、病児保育事業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mn-ea"/>
                          <a:ea typeface="+mn-ea"/>
                        </a:rPr>
                        <a:t>1/3</a:t>
                      </a:r>
                      <a:br>
                        <a:rPr lang="en-US" altLang="ja-JP" sz="1400" b="0" i="0" u="none" strike="noStrike" dirty="0">
                          <a:solidFill>
                            <a:srgbClr val="000000"/>
                          </a:solidFill>
                          <a:effectLst/>
                          <a:latin typeface="+mn-ea"/>
                          <a:ea typeface="+mn-ea"/>
                        </a:rPr>
                      </a:br>
                      <a:r>
                        <a:rPr lang="en-US" altLang="ja-JP" sz="1400" b="0" i="0" u="none" strike="noStrike" dirty="0">
                          <a:solidFill>
                            <a:srgbClr val="0070C0"/>
                          </a:solidFill>
                          <a:effectLst/>
                          <a:latin typeface="+mn-ea"/>
                          <a:ea typeface="+mn-ea"/>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ea"/>
                          <a:ea typeface="+mn-ea"/>
                        </a:rPr>
                        <a:t>1/3</a:t>
                      </a:r>
                      <a:br>
                        <a:rPr lang="en-US" altLang="ja-JP" sz="1400" b="0" i="0" u="none" strike="noStrike" dirty="0">
                          <a:solidFill>
                            <a:srgbClr val="000000"/>
                          </a:solidFill>
                          <a:effectLst/>
                          <a:latin typeface="+mn-ea"/>
                          <a:ea typeface="+mn-ea"/>
                        </a:rPr>
                      </a:br>
                      <a:r>
                        <a:rPr lang="en-US" altLang="ja-JP" sz="1400" b="0" i="0" u="none" strike="noStrike" dirty="0">
                          <a:solidFill>
                            <a:srgbClr val="0070C0"/>
                          </a:solidFill>
                          <a:effectLst/>
                          <a:latin typeface="+mn-ea"/>
                          <a:ea typeface="+mn-ea"/>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ea"/>
                          <a:ea typeface="+mn-ea"/>
                        </a:rPr>
                        <a:t>1/3</a:t>
                      </a:r>
                      <a:br>
                        <a:rPr lang="en-US" altLang="ja-JP" sz="1400" b="0" i="0" u="none" strike="noStrike" dirty="0">
                          <a:solidFill>
                            <a:srgbClr val="000000"/>
                          </a:solidFill>
                          <a:effectLst/>
                          <a:latin typeface="+mn-ea"/>
                          <a:ea typeface="+mn-ea"/>
                        </a:rPr>
                      </a:br>
                      <a:r>
                        <a:rPr lang="en-US" altLang="ja-JP" sz="1400" b="0" i="0" u="none" strike="noStrike" dirty="0">
                          <a:solidFill>
                            <a:srgbClr val="0070C0"/>
                          </a:solidFill>
                          <a:effectLst/>
                          <a:latin typeface="+mn-ea"/>
                          <a:ea typeface="+mn-ea"/>
                        </a:rPr>
                        <a:t>⇒1/4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1544739"/>
                  </a:ext>
                </a:extLst>
              </a:tr>
              <a:tr h="561857">
                <a:tc vMerge="1">
                  <a:txBody>
                    <a:bodyPr/>
                    <a:lstStyle/>
                    <a:p>
                      <a:endParaRPr kumimoji="1" lang="ja-JP" altLang="en-US"/>
                    </a:p>
                  </a:txBody>
                  <a:tcPr/>
                </a:tc>
                <a:tc gridSpan="2">
                  <a:txBody>
                    <a:bodyPr/>
                    <a:lstStyle/>
                    <a:p>
                      <a:pPr algn="ctr" fontAlgn="ctr"/>
                      <a:r>
                        <a:rPr lang="ja-JP" altLang="en-US" sz="1400" b="0" i="0" u="none" strike="noStrike">
                          <a:solidFill>
                            <a:srgbClr val="000000"/>
                          </a:solidFill>
                          <a:effectLst/>
                          <a:latin typeface="+mn-ea"/>
                          <a:ea typeface="+mn-ea"/>
                        </a:rPr>
                        <a:t>預かり保育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1400" b="0" i="0" u="none" strike="noStrike" dirty="0">
                          <a:solidFill>
                            <a:srgbClr val="000000"/>
                          </a:solidFill>
                          <a:effectLst/>
                          <a:latin typeface="+mn-ea"/>
                          <a:ea typeface="+mn-ea"/>
                        </a:rPr>
                        <a:t>1/3</a:t>
                      </a:r>
                      <a:br>
                        <a:rPr lang="en-US" altLang="ja-JP" sz="1400" b="0" i="0" u="none" strike="noStrike" dirty="0">
                          <a:solidFill>
                            <a:srgbClr val="000000"/>
                          </a:solidFill>
                          <a:effectLst/>
                          <a:latin typeface="+mn-ea"/>
                          <a:ea typeface="+mn-ea"/>
                        </a:rPr>
                      </a:br>
                      <a:r>
                        <a:rPr lang="en-US" altLang="ja-JP" sz="1400" b="0" i="0" u="none" strike="noStrike" dirty="0">
                          <a:solidFill>
                            <a:srgbClr val="0070C0"/>
                          </a:solidFill>
                          <a:effectLst/>
                          <a:latin typeface="+mn-ea"/>
                          <a:ea typeface="+mn-ea"/>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ea"/>
                          <a:ea typeface="+mn-ea"/>
                        </a:rPr>
                        <a:t>1/3</a:t>
                      </a:r>
                      <a:br>
                        <a:rPr lang="en-US" altLang="ja-JP" sz="1400" b="0" i="0" u="none" strike="noStrike" dirty="0">
                          <a:solidFill>
                            <a:srgbClr val="000000"/>
                          </a:solidFill>
                          <a:effectLst/>
                          <a:latin typeface="+mn-ea"/>
                          <a:ea typeface="+mn-ea"/>
                        </a:rPr>
                      </a:br>
                      <a:r>
                        <a:rPr lang="en-US" altLang="ja-JP" sz="1400" b="0" i="0" u="none" strike="noStrike" dirty="0">
                          <a:solidFill>
                            <a:srgbClr val="0070C0"/>
                          </a:solidFill>
                          <a:effectLst/>
                          <a:latin typeface="+mn-ea"/>
                          <a:ea typeface="+mn-ea"/>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ea"/>
                          <a:ea typeface="+mn-ea"/>
                        </a:rPr>
                        <a:t>1/3</a:t>
                      </a:r>
                      <a:br>
                        <a:rPr lang="en-US" altLang="ja-JP" sz="1400" b="0" i="0" u="none" strike="noStrike" dirty="0">
                          <a:solidFill>
                            <a:srgbClr val="000000"/>
                          </a:solidFill>
                          <a:effectLst/>
                          <a:latin typeface="+mn-ea"/>
                          <a:ea typeface="+mn-ea"/>
                        </a:rPr>
                      </a:br>
                      <a:r>
                        <a:rPr lang="en-US" altLang="ja-JP" sz="1400" b="0" i="0" u="none" strike="noStrike" dirty="0">
                          <a:solidFill>
                            <a:srgbClr val="0070C0"/>
                          </a:solidFill>
                          <a:effectLst/>
                          <a:latin typeface="+mn-ea"/>
                          <a:ea typeface="+mn-ea"/>
                        </a:rPr>
                        <a:t>⇒1/4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7218810"/>
                  </a:ext>
                </a:extLst>
              </a:tr>
            </a:tbl>
          </a:graphicData>
        </a:graphic>
      </p:graphicFrame>
      <p:sp>
        <p:nvSpPr>
          <p:cNvPr id="60" name="正方形/長方形 59"/>
          <p:cNvSpPr/>
          <p:nvPr/>
        </p:nvSpPr>
        <p:spPr>
          <a:xfrm>
            <a:off x="158984" y="1658085"/>
            <a:ext cx="8732781" cy="66226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kumimoji="1"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rPr>
              <a:t>	</a:t>
            </a: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57" name="Rectangle 2"/>
          <p:cNvSpPr>
            <a:spLocks noGrp="1" noChangeArrowheads="1"/>
          </p:cNvSpPr>
          <p:nvPr>
            <p:ph type="title"/>
          </p:nvPr>
        </p:nvSpPr>
        <p:spPr>
          <a:xfrm>
            <a:off x="502104" y="704680"/>
            <a:ext cx="8327268" cy="630707"/>
          </a:xfrm>
          <a:noFill/>
          <a:ln/>
        </p:spPr>
        <p:txBody>
          <a:bodyPr anchor="ctr"/>
          <a:lstStyle/>
          <a:p>
            <a:pPr algn="l"/>
            <a:r>
              <a:rPr lang="ja-JP" altLang="en-US" sz="2000" b="1" dirty="0" smtClean="0">
                <a:solidFill>
                  <a:srgbClr val="FF6600"/>
                </a:solidFill>
                <a:latin typeface="Meiryo UI" pitchFamily="50" charset="-128"/>
                <a:ea typeface="Meiryo UI" pitchFamily="50" charset="-128"/>
              </a:rPr>
              <a:t>無償化</a:t>
            </a:r>
            <a:r>
              <a:rPr lang="ja-JP" altLang="en-US" sz="2000" b="1" dirty="0">
                <a:solidFill>
                  <a:srgbClr val="FF6600"/>
                </a:solidFill>
                <a:latin typeface="Meiryo UI" pitchFamily="50" charset="-128"/>
                <a:ea typeface="Meiryo UI" pitchFamily="50" charset="-128"/>
              </a:rPr>
              <a:t>実施</a:t>
            </a:r>
            <a:r>
              <a:rPr lang="ja-JP" altLang="en-US" sz="2000" b="1" dirty="0" smtClean="0">
                <a:solidFill>
                  <a:srgbClr val="FF6600"/>
                </a:solidFill>
                <a:latin typeface="Meiryo UI" pitchFamily="50" charset="-128"/>
                <a:ea typeface="Meiryo UI" pitchFamily="50" charset="-128"/>
              </a:rPr>
              <a:t>における自治体の負担</a:t>
            </a:r>
            <a:endParaRPr lang="ja-JP" altLang="en-US" sz="2000" b="1" dirty="0">
              <a:solidFill>
                <a:srgbClr val="FF6600"/>
              </a:solidFill>
            </a:endParaRPr>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25</a:t>
            </a:fld>
            <a:endParaRPr kumimoji="1" lang="ja-JP" altLang="en-US"/>
          </a:p>
        </p:txBody>
      </p:sp>
    </p:spTree>
    <p:extLst>
      <p:ext uri="{BB962C8B-B14F-4D97-AF65-F5344CB8AC3E}">
        <p14:creationId xmlns:p14="http://schemas.microsoft.com/office/powerpoint/2010/main" val="32196974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a:t>
            </a:r>
            <a:r>
              <a:rPr lang="ja-JP" altLang="en-US" sz="2000" dirty="0" smtClean="0">
                <a:solidFill>
                  <a:schemeClr val="bg1">
                    <a:lumMod val="65000"/>
                  </a:schemeClr>
                </a:solidFill>
                <a:latin typeface="Meiryo UI" pitchFamily="50" charset="-128"/>
                <a:ea typeface="Meiryo UI" pitchFamily="50" charset="-128"/>
                <a:cs typeface="Meiryo UI" pitchFamily="50" charset="-128"/>
              </a:rPr>
              <a:t>１．無償化の背景</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12" name="正方形/長方形 11"/>
          <p:cNvSpPr/>
          <p:nvPr/>
        </p:nvSpPr>
        <p:spPr>
          <a:xfrm>
            <a:off x="683568" y="1772816"/>
            <a:ext cx="7704856" cy="3320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rPr>
              <a:t>	</a:t>
            </a:r>
          </a:p>
          <a:p>
            <a:r>
              <a:rPr kumimoji="1"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rPr>
              <a:t>	</a:t>
            </a:r>
          </a:p>
          <a:p>
            <a:pPr marL="285750" indent="-285750">
              <a:buFont typeface="Wingdings" panose="05000000000000000000" pitchFamily="2" charset="2"/>
              <a:buChar char="l"/>
            </a:pPr>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Rectangle 2"/>
          <p:cNvSpPr>
            <a:spLocks noGrp="1" noChangeArrowheads="1"/>
          </p:cNvSpPr>
          <p:nvPr>
            <p:ph type="title"/>
          </p:nvPr>
        </p:nvSpPr>
        <p:spPr>
          <a:xfrm>
            <a:off x="421196" y="1286125"/>
            <a:ext cx="8229600" cy="630707"/>
          </a:xfrm>
          <a:noFill/>
          <a:ln/>
        </p:spPr>
        <p:txBody>
          <a:bodyPr anchor="ctr"/>
          <a:lstStyle/>
          <a:p>
            <a:pPr algn="l"/>
            <a:r>
              <a:rPr lang="ja-JP" altLang="en-US" sz="2000" dirty="0" smtClean="0">
                <a:solidFill>
                  <a:schemeClr val="tx2"/>
                </a:solidFill>
                <a:latin typeface="Meiryo UI" pitchFamily="50" charset="-128"/>
                <a:ea typeface="Meiryo UI" pitchFamily="50" charset="-128"/>
              </a:rPr>
              <a:t>１</a:t>
            </a:r>
            <a:r>
              <a:rPr lang="ja-JP" altLang="en-US" sz="2000" dirty="0">
                <a:solidFill>
                  <a:schemeClr val="tx2"/>
                </a:solidFill>
                <a:latin typeface="Meiryo UI" pitchFamily="50" charset="-128"/>
                <a:ea typeface="Meiryo UI" pitchFamily="50" charset="-128"/>
              </a:rPr>
              <a:t>．</a:t>
            </a:r>
            <a:r>
              <a:rPr lang="ja-JP" altLang="en-US" sz="2000" dirty="0" smtClean="0">
                <a:solidFill>
                  <a:schemeClr val="tx2"/>
                </a:solidFill>
                <a:latin typeface="Meiryo UI" pitchFamily="50" charset="-128"/>
                <a:ea typeface="Meiryo UI" pitchFamily="50" charset="-128"/>
              </a:rPr>
              <a:t>無償化の背景</a:t>
            </a:r>
            <a:endParaRPr lang="ja-JP" altLang="en-US" sz="2000" dirty="0">
              <a:solidFill>
                <a:schemeClr val="accent5">
                  <a:lumMod val="75000"/>
                </a:schemeClr>
              </a:solidFill>
            </a:endParaRPr>
          </a:p>
        </p:txBody>
      </p:sp>
      <p:sp>
        <p:nvSpPr>
          <p:cNvPr id="56" name="タイトル 1"/>
          <p:cNvSpPr txBox="1">
            <a:spLocks/>
          </p:cNvSpPr>
          <p:nvPr/>
        </p:nvSpPr>
        <p:spPr>
          <a:xfrm>
            <a:off x="717808" y="1916832"/>
            <a:ext cx="7643192" cy="2754980"/>
          </a:xfrm>
          <a:prstGeom prst="rect">
            <a:avLst/>
          </a:prstGeom>
        </p:spPr>
        <p:txBody>
          <a:bodyPr anchor="t"/>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000" dirty="0" smtClean="0">
              <a:solidFill>
                <a:schemeClr val="tx2"/>
              </a:solidFill>
              <a:latin typeface="Meiryo UI" pitchFamily="50" charset="-128"/>
              <a:ea typeface="Meiryo UI" pitchFamily="50" charset="-128"/>
              <a:cs typeface="Meiryo UI" pitchFamily="50" charset="-128"/>
            </a:endParaRPr>
          </a:p>
          <a:p>
            <a:pPr algn="l"/>
            <a:r>
              <a:rPr lang="en-US" altLang="ja-JP" sz="2000" dirty="0">
                <a:solidFill>
                  <a:schemeClr val="tx2"/>
                </a:solidFill>
                <a:latin typeface="Meiryo UI" pitchFamily="50" charset="-128"/>
                <a:ea typeface="Meiryo UI" pitchFamily="50" charset="-128"/>
                <a:cs typeface="Meiryo UI" pitchFamily="50" charset="-128"/>
              </a:rPr>
              <a:t> </a:t>
            </a:r>
            <a:r>
              <a:rPr lang="en-US" altLang="ja-JP" sz="2000" dirty="0" smtClean="0">
                <a:solidFill>
                  <a:schemeClr val="tx2"/>
                </a:solidFill>
                <a:latin typeface="Meiryo UI" pitchFamily="50" charset="-128"/>
                <a:ea typeface="Meiryo UI" pitchFamily="50" charset="-128"/>
                <a:cs typeface="Meiryo UI" pitchFamily="50" charset="-128"/>
              </a:rPr>
              <a:t>  </a:t>
            </a:r>
            <a:r>
              <a:rPr lang="ja-JP" altLang="en-US" sz="2000" dirty="0" smtClean="0">
                <a:latin typeface="Meiryo UI" pitchFamily="50" charset="-128"/>
                <a:ea typeface="Meiryo UI" pitchFamily="50" charset="-128"/>
                <a:cs typeface="Meiryo UI" pitchFamily="50" charset="-128"/>
              </a:rPr>
              <a:t>・日本の出生数・出生率の低下による少子化の進展</a:t>
            </a:r>
            <a:endParaRPr lang="en-US" altLang="ja-JP" sz="2000" dirty="0" smtClean="0">
              <a:latin typeface="Meiryo UI" pitchFamily="50" charset="-128"/>
              <a:ea typeface="Meiryo UI" pitchFamily="50" charset="-128"/>
              <a:cs typeface="Meiryo UI" pitchFamily="50" charset="-128"/>
            </a:endParaRPr>
          </a:p>
          <a:p>
            <a:pPr algn="l"/>
            <a:endParaRPr lang="en-US" altLang="ja-JP" sz="2000" dirty="0">
              <a:latin typeface="Meiryo UI" pitchFamily="50" charset="-128"/>
              <a:ea typeface="Meiryo UI" pitchFamily="50" charset="-128"/>
              <a:cs typeface="Meiryo UI" pitchFamily="50" charset="-128"/>
            </a:endParaRPr>
          </a:p>
          <a:p>
            <a:pPr algn="l"/>
            <a:r>
              <a:rPr lang="ja-JP" altLang="en-US" sz="2000" dirty="0" smtClean="0">
                <a:latin typeface="Meiryo UI" pitchFamily="50" charset="-128"/>
                <a:ea typeface="Meiryo UI" pitchFamily="50" charset="-128"/>
                <a:cs typeface="Meiryo UI" pitchFamily="50" charset="-128"/>
              </a:rPr>
              <a:t>　　・女性就業率・保育園等の利用率の推移</a:t>
            </a:r>
            <a:endParaRPr lang="en-US" altLang="ja-JP" sz="2000" dirty="0" smtClean="0">
              <a:latin typeface="Meiryo UI" pitchFamily="50" charset="-128"/>
              <a:ea typeface="Meiryo UI" pitchFamily="50" charset="-128"/>
              <a:cs typeface="Meiryo UI" pitchFamily="50" charset="-128"/>
            </a:endParaRPr>
          </a:p>
          <a:p>
            <a:pPr algn="l"/>
            <a:endParaRPr lang="en-US" altLang="ja-JP" sz="2000" dirty="0">
              <a:latin typeface="Meiryo UI" pitchFamily="50" charset="-128"/>
              <a:ea typeface="Meiryo UI" pitchFamily="50" charset="-128"/>
              <a:cs typeface="Meiryo UI" pitchFamily="50" charset="-128"/>
            </a:endParaRPr>
          </a:p>
          <a:p>
            <a:pPr algn="l"/>
            <a:r>
              <a:rPr lang="ja-JP" altLang="en-US" sz="1800" dirty="0" smtClean="0">
                <a:latin typeface="Meiryo UI" pitchFamily="50" charset="-128"/>
                <a:ea typeface="Meiryo UI" pitchFamily="50" charset="-128"/>
                <a:cs typeface="Meiryo UI" pitchFamily="50" charset="-128"/>
              </a:rPr>
              <a:t>　</a:t>
            </a:r>
            <a:r>
              <a:rPr lang="ja-JP" altLang="en-US" sz="2000" dirty="0" smtClean="0">
                <a:latin typeface="Meiryo UI" pitchFamily="50" charset="-128"/>
                <a:ea typeface="Meiryo UI" pitchFamily="50" charset="-128"/>
                <a:cs typeface="Meiryo UI" pitchFamily="50" charset="-128"/>
              </a:rPr>
              <a:t>　・子育てしやすい環境を整備するために、「子育て安心プラン」の実施</a:t>
            </a:r>
            <a:endParaRPr lang="en-US" altLang="ja-JP" sz="1800" dirty="0" smtClean="0">
              <a:latin typeface="Meiryo UI" pitchFamily="50" charset="-128"/>
              <a:ea typeface="Meiryo UI" pitchFamily="50" charset="-128"/>
              <a:cs typeface="Meiryo UI" pitchFamily="50" charset="-128"/>
            </a:endParaRPr>
          </a:p>
          <a:p>
            <a:pPr algn="l"/>
            <a:r>
              <a:rPr lang="ja-JP" altLang="en-US" sz="1800" dirty="0" smtClean="0">
                <a:latin typeface="Meiryo UI" pitchFamily="50" charset="-128"/>
                <a:ea typeface="Meiryo UI" pitchFamily="50" charset="-128"/>
                <a:cs typeface="Meiryo UI" pitchFamily="50" charset="-128"/>
              </a:rPr>
              <a:t>  </a:t>
            </a:r>
            <a:endParaRPr lang="en-US" altLang="ja-JP" sz="2000" dirty="0" smtClean="0">
              <a:latin typeface="Meiryo UI" pitchFamily="50" charset="-128"/>
              <a:ea typeface="Meiryo UI" pitchFamily="50" charset="-128"/>
              <a:cs typeface="Meiryo UI" pitchFamily="50" charset="-128"/>
            </a:endParaRPr>
          </a:p>
          <a:p>
            <a:pPr algn="l"/>
            <a:endParaRPr lang="en-US" altLang="ja-JP" sz="2000" dirty="0">
              <a:latin typeface="Meiryo UI" pitchFamily="50" charset="-128"/>
              <a:ea typeface="Meiryo UI" pitchFamily="50" charset="-128"/>
              <a:cs typeface="Meiryo UI" pitchFamily="50" charset="-128"/>
            </a:endParaRPr>
          </a:p>
        </p:txBody>
      </p:sp>
      <p:sp>
        <p:nvSpPr>
          <p:cNvPr id="5" name="スライド番号プレースホルダー 4"/>
          <p:cNvSpPr>
            <a:spLocks noGrp="1"/>
          </p:cNvSpPr>
          <p:nvPr>
            <p:ph type="sldNum" sz="quarter" idx="12"/>
          </p:nvPr>
        </p:nvSpPr>
        <p:spPr/>
        <p:txBody>
          <a:bodyPr/>
          <a:lstStyle/>
          <a:p>
            <a:pPr algn="ctr"/>
            <a:fld id="{3ECA97EA-0E98-4042-AAD6-F746361BEE25}" type="slidenum">
              <a:rPr kumimoji="1" lang="ja-JP" altLang="en-US" smtClean="0"/>
              <a:pPr algn="ctr"/>
              <a:t>2</a:t>
            </a:fld>
            <a:endParaRPr kumimoji="1" lang="ja-JP" altLang="en-US"/>
          </a:p>
        </p:txBody>
      </p:sp>
    </p:spTree>
    <p:extLst>
      <p:ext uri="{BB962C8B-B14F-4D97-AF65-F5344CB8AC3E}">
        <p14:creationId xmlns:p14="http://schemas.microsoft.com/office/powerpoint/2010/main" val="3176749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539552" y="620688"/>
            <a:ext cx="8229600" cy="630707"/>
          </a:xfrm>
          <a:noFill/>
          <a:ln/>
        </p:spPr>
        <p:txBody>
          <a:bodyPr anchor="ctr"/>
          <a:lstStyle/>
          <a:p>
            <a:pPr algn="l"/>
            <a:r>
              <a:rPr lang="ja-JP" altLang="en-US" sz="2000" dirty="0" smtClean="0">
                <a:solidFill>
                  <a:schemeClr val="tx2"/>
                </a:solidFill>
                <a:latin typeface="Meiryo UI" pitchFamily="50" charset="-128"/>
                <a:ea typeface="Meiryo UI" pitchFamily="50" charset="-128"/>
                <a:cs typeface="Meiryo UI" pitchFamily="50" charset="-128"/>
              </a:rPr>
              <a:t>日本の出生数および出生率の推移</a:t>
            </a:r>
            <a:endParaRPr lang="ja-JP" altLang="en-US" sz="2000" dirty="0">
              <a:solidFill>
                <a:schemeClr val="accent5">
                  <a:lumMod val="75000"/>
                </a:schemeClr>
              </a:solidFill>
            </a:endParaRPr>
          </a:p>
        </p:txBody>
      </p:sp>
      <p:sp>
        <p:nvSpPr>
          <p:cNvPr id="8" name="タイトル 1"/>
          <p:cNvSpPr txBox="1">
            <a:spLocks/>
          </p:cNvSpPr>
          <p:nvPr/>
        </p:nvSpPr>
        <p:spPr>
          <a:xfrm>
            <a:off x="539552" y="620688"/>
            <a:ext cx="8229600" cy="5472608"/>
          </a:xfrm>
          <a:prstGeom prst="rect">
            <a:avLst/>
          </a:prstGeom>
        </p:spPr>
        <p:txBody>
          <a:bodyPr anchor="t"/>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400" dirty="0">
              <a:latin typeface="Meiryo UI" pitchFamily="50" charset="-128"/>
              <a:ea typeface="Meiryo UI" pitchFamily="50" charset="-128"/>
              <a:cs typeface="Meiryo UI" pitchFamily="50" charset="-128"/>
            </a:endParaRPr>
          </a:p>
          <a:p>
            <a:pPr algn="l"/>
            <a:r>
              <a:rPr lang="ja-JP" altLang="en-US" sz="2400" dirty="0" smtClean="0">
                <a:latin typeface="Meiryo UI" pitchFamily="50" charset="-128"/>
                <a:ea typeface="Meiryo UI" pitchFamily="50" charset="-128"/>
                <a:cs typeface="Meiryo UI" pitchFamily="50" charset="-128"/>
              </a:rPr>
              <a:t>　</a:t>
            </a:r>
            <a:endParaRPr lang="en-US" altLang="ja-JP" sz="2000" dirty="0">
              <a:solidFill>
                <a:schemeClr val="tx2"/>
              </a:solidFill>
              <a:latin typeface="Meiryo UI" pitchFamily="50" charset="-128"/>
              <a:ea typeface="Meiryo UI" pitchFamily="50" charset="-128"/>
              <a:cs typeface="Meiryo UI" pitchFamily="50" charset="-128"/>
            </a:endParaRPr>
          </a:p>
        </p:txBody>
      </p:sp>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a:t>
            </a:r>
            <a:r>
              <a:rPr lang="ja-JP" altLang="en-US" sz="2000" dirty="0" smtClean="0">
                <a:solidFill>
                  <a:schemeClr val="bg1">
                    <a:lumMod val="65000"/>
                  </a:schemeClr>
                </a:solidFill>
                <a:latin typeface="Meiryo UI" pitchFamily="50" charset="-128"/>
                <a:ea typeface="Meiryo UI" pitchFamily="50" charset="-128"/>
                <a:cs typeface="Meiryo UI" pitchFamily="50" charset="-128"/>
              </a:rPr>
              <a:t>１．無償化の背景</a:t>
            </a:r>
            <a:r>
              <a:rPr lang="ja-JP" altLang="en-US" sz="2000" b="1" u="sng" dirty="0" smtClean="0">
                <a:solidFill>
                  <a:schemeClr val="bg1">
                    <a:lumMod val="65000"/>
                  </a:schemeClr>
                </a:solidFill>
                <a:latin typeface="Meiryo UI" pitchFamily="50" charset="-128"/>
                <a:ea typeface="Meiryo UI" pitchFamily="50" charset="-128"/>
                <a:cs typeface="Meiryo UI" pitchFamily="50" charset="-128"/>
              </a:rPr>
              <a:t>　　　</a:t>
            </a:r>
            <a:endParaRPr kumimoji="1" lang="en-US" altLang="ja-JP" sz="2000" b="1"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pic>
        <p:nvPicPr>
          <p:cNvPr id="2" name="図 1"/>
          <p:cNvPicPr>
            <a:picLocks noChangeAspect="1"/>
          </p:cNvPicPr>
          <p:nvPr/>
        </p:nvPicPr>
        <p:blipFill>
          <a:blip r:embed="rId3"/>
          <a:stretch>
            <a:fillRect/>
          </a:stretch>
        </p:blipFill>
        <p:spPr>
          <a:xfrm>
            <a:off x="275387" y="1435701"/>
            <a:ext cx="8213455" cy="4473288"/>
          </a:xfrm>
          <a:prstGeom prst="rect">
            <a:avLst/>
          </a:prstGeom>
        </p:spPr>
      </p:pic>
      <p:sp>
        <p:nvSpPr>
          <p:cNvPr id="6" name="スライド番号プレースホルダー 5"/>
          <p:cNvSpPr>
            <a:spLocks noGrp="1"/>
          </p:cNvSpPr>
          <p:nvPr>
            <p:ph type="sldNum" sz="quarter" idx="12"/>
          </p:nvPr>
        </p:nvSpPr>
        <p:spPr>
          <a:xfrm>
            <a:off x="4382115" y="6492875"/>
            <a:ext cx="331917" cy="365125"/>
          </a:xfrm>
        </p:spPr>
        <p:txBody>
          <a:bodyPr/>
          <a:lstStyle/>
          <a:p>
            <a:fld id="{E651A14E-9EAC-411F-A1BC-0CEA1C87F0F0}" type="slidenum">
              <a:rPr kumimoji="1" lang="ja-JP" altLang="en-US" smtClean="0"/>
              <a:pPr/>
              <a:t>3</a:t>
            </a:fld>
            <a:endParaRPr kumimoji="1" lang="ja-JP" altLang="en-US" dirty="0"/>
          </a:p>
        </p:txBody>
      </p:sp>
    </p:spTree>
    <p:extLst>
      <p:ext uri="{BB962C8B-B14F-4D97-AF65-F5344CB8AC3E}">
        <p14:creationId xmlns:p14="http://schemas.microsoft.com/office/powerpoint/2010/main" val="323477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425201" y="692532"/>
            <a:ext cx="8229600" cy="630707"/>
          </a:xfrm>
          <a:noFill/>
          <a:ln/>
        </p:spPr>
        <p:txBody>
          <a:bodyPr anchor="ctr"/>
          <a:lstStyle/>
          <a:p>
            <a:pPr algn="l"/>
            <a:r>
              <a:rPr lang="ja-JP" altLang="en-US" sz="2000" dirty="0" smtClean="0">
                <a:solidFill>
                  <a:schemeClr val="tx2"/>
                </a:solidFill>
                <a:latin typeface="Meiryo UI" pitchFamily="50" charset="-128"/>
                <a:ea typeface="Meiryo UI" pitchFamily="50" charset="-128"/>
              </a:rPr>
              <a:t>女性就業率（</a:t>
            </a:r>
            <a:r>
              <a:rPr lang="en-US" altLang="ja-JP" sz="2000" dirty="0" smtClean="0">
                <a:solidFill>
                  <a:schemeClr val="tx2"/>
                </a:solidFill>
                <a:latin typeface="Meiryo UI" pitchFamily="50" charset="-128"/>
                <a:ea typeface="Meiryo UI" pitchFamily="50" charset="-128"/>
              </a:rPr>
              <a:t>25</a:t>
            </a:r>
            <a:r>
              <a:rPr lang="ja-JP" altLang="en-US" sz="2000" dirty="0" smtClean="0">
                <a:solidFill>
                  <a:schemeClr val="tx2"/>
                </a:solidFill>
                <a:latin typeface="Meiryo UI" pitchFamily="50" charset="-128"/>
                <a:ea typeface="Meiryo UI" pitchFamily="50" charset="-128"/>
              </a:rPr>
              <a:t>～</a:t>
            </a:r>
            <a:r>
              <a:rPr lang="en-US" altLang="ja-JP" sz="2000" dirty="0" smtClean="0">
                <a:solidFill>
                  <a:schemeClr val="tx2"/>
                </a:solidFill>
                <a:latin typeface="Meiryo UI" pitchFamily="50" charset="-128"/>
                <a:ea typeface="Meiryo UI" pitchFamily="50" charset="-128"/>
              </a:rPr>
              <a:t>44</a:t>
            </a:r>
            <a:r>
              <a:rPr lang="ja-JP" altLang="en-US" sz="2000" dirty="0" smtClean="0">
                <a:solidFill>
                  <a:schemeClr val="tx2"/>
                </a:solidFill>
                <a:latin typeface="Meiryo UI" pitchFamily="50" charset="-128"/>
                <a:ea typeface="Meiryo UI" pitchFamily="50" charset="-128"/>
              </a:rPr>
              <a:t>歳）と保育園等の利用率の推移</a:t>
            </a:r>
            <a:endParaRPr lang="ja-JP" altLang="en-US" sz="2000" dirty="0">
              <a:solidFill>
                <a:schemeClr val="accent5">
                  <a:lumMod val="75000"/>
                </a:schemeClr>
              </a:solidFill>
            </a:endParaRPr>
          </a:p>
        </p:txBody>
      </p:sp>
      <p:sp>
        <p:nvSpPr>
          <p:cNvPr id="8" name="タイトル 1"/>
          <p:cNvSpPr txBox="1">
            <a:spLocks/>
          </p:cNvSpPr>
          <p:nvPr/>
        </p:nvSpPr>
        <p:spPr>
          <a:xfrm>
            <a:off x="539552" y="620688"/>
            <a:ext cx="8229600" cy="5472608"/>
          </a:xfrm>
          <a:prstGeom prst="rect">
            <a:avLst/>
          </a:prstGeom>
        </p:spPr>
        <p:txBody>
          <a:bodyPr anchor="t"/>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400" dirty="0">
              <a:latin typeface="Meiryo UI" pitchFamily="50" charset="-128"/>
              <a:ea typeface="Meiryo UI" pitchFamily="50" charset="-128"/>
              <a:cs typeface="Meiryo UI" pitchFamily="50" charset="-128"/>
            </a:endParaRPr>
          </a:p>
          <a:p>
            <a:pPr algn="l"/>
            <a:r>
              <a:rPr lang="ja-JP" altLang="en-US" sz="2400" dirty="0" smtClean="0">
                <a:latin typeface="Meiryo UI" pitchFamily="50" charset="-128"/>
                <a:ea typeface="Meiryo UI" pitchFamily="50" charset="-128"/>
                <a:cs typeface="Meiryo UI" pitchFamily="50" charset="-128"/>
              </a:rPr>
              <a:t>　</a:t>
            </a:r>
            <a:endParaRPr lang="en-US" altLang="ja-JP" sz="2000" dirty="0">
              <a:solidFill>
                <a:schemeClr val="tx2"/>
              </a:solidFill>
              <a:latin typeface="Meiryo UI" pitchFamily="50" charset="-128"/>
              <a:ea typeface="Meiryo UI" pitchFamily="50" charset="-128"/>
              <a:cs typeface="Meiryo UI" pitchFamily="50" charset="-128"/>
            </a:endParaRPr>
          </a:p>
        </p:txBody>
      </p:sp>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a:t>
            </a:r>
            <a:r>
              <a:rPr lang="ja-JP" altLang="en-US" sz="2000" dirty="0" smtClean="0">
                <a:solidFill>
                  <a:schemeClr val="bg1">
                    <a:lumMod val="65000"/>
                  </a:schemeClr>
                </a:solidFill>
                <a:latin typeface="Meiryo UI" pitchFamily="50" charset="-128"/>
                <a:ea typeface="Meiryo UI" pitchFamily="50" charset="-128"/>
                <a:cs typeface="Meiryo UI" pitchFamily="50" charset="-128"/>
              </a:rPr>
              <a:t>１．無償化の背景</a:t>
            </a:r>
            <a:r>
              <a:rPr lang="ja-JP" altLang="en-US" sz="2000" b="1" u="sng" dirty="0" smtClean="0">
                <a:solidFill>
                  <a:schemeClr val="bg1">
                    <a:lumMod val="65000"/>
                  </a:schemeClr>
                </a:solidFill>
                <a:latin typeface="Meiryo UI" pitchFamily="50" charset="-128"/>
                <a:ea typeface="Meiryo UI" pitchFamily="50" charset="-128"/>
                <a:cs typeface="Meiryo UI" pitchFamily="50" charset="-128"/>
              </a:rPr>
              <a:t>　　　</a:t>
            </a:r>
            <a:endParaRPr kumimoji="1" lang="en-US" altLang="ja-JP" sz="2000" b="1"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pic>
        <p:nvPicPr>
          <p:cNvPr id="2" name="図 1"/>
          <p:cNvPicPr>
            <a:picLocks noChangeAspect="1"/>
          </p:cNvPicPr>
          <p:nvPr/>
        </p:nvPicPr>
        <p:blipFill>
          <a:blip r:embed="rId3"/>
          <a:stretch>
            <a:fillRect/>
          </a:stretch>
        </p:blipFill>
        <p:spPr>
          <a:xfrm>
            <a:off x="1169620" y="1772816"/>
            <a:ext cx="6740763" cy="4707678"/>
          </a:xfrm>
          <a:prstGeom prst="rect">
            <a:avLst/>
          </a:prstGeom>
        </p:spPr>
      </p:pic>
      <p:sp>
        <p:nvSpPr>
          <p:cNvPr id="6" name="スライド番号プレースホルダー 5"/>
          <p:cNvSpPr>
            <a:spLocks noGrp="1"/>
          </p:cNvSpPr>
          <p:nvPr>
            <p:ph type="sldNum" sz="quarter" idx="12"/>
          </p:nvPr>
        </p:nvSpPr>
        <p:spPr>
          <a:xfrm>
            <a:off x="4452389" y="6480494"/>
            <a:ext cx="403925" cy="365125"/>
          </a:xfrm>
        </p:spPr>
        <p:txBody>
          <a:bodyPr/>
          <a:lstStyle/>
          <a:p>
            <a:fld id="{E651A14E-9EAC-411F-A1BC-0CEA1C87F0F0}" type="slidenum">
              <a:rPr kumimoji="1" lang="ja-JP" altLang="en-US" smtClean="0"/>
              <a:pPr/>
              <a:t>4</a:t>
            </a:fld>
            <a:endParaRPr kumimoji="1" lang="ja-JP" altLang="en-US" dirty="0"/>
          </a:p>
        </p:txBody>
      </p:sp>
    </p:spTree>
    <p:extLst>
      <p:ext uri="{BB962C8B-B14F-4D97-AF65-F5344CB8AC3E}">
        <p14:creationId xmlns:p14="http://schemas.microsoft.com/office/powerpoint/2010/main" val="3827359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345281" y="559799"/>
            <a:ext cx="6912768" cy="437618"/>
          </a:xfrm>
          <a:noFill/>
          <a:ln/>
        </p:spPr>
        <p:txBody>
          <a:bodyPr anchor="ctr"/>
          <a:lstStyle/>
          <a:p>
            <a:pPr algn="l"/>
            <a:r>
              <a:rPr lang="ja-JP" altLang="en-US" sz="1800" dirty="0" smtClean="0">
                <a:solidFill>
                  <a:schemeClr val="tx2"/>
                </a:solidFill>
                <a:latin typeface="Meiryo UI" pitchFamily="50" charset="-128"/>
                <a:ea typeface="Meiryo UI" pitchFamily="50" charset="-128"/>
              </a:rPr>
              <a:t>子育て安心プラン</a:t>
            </a:r>
            <a:endParaRPr lang="ja-JP" altLang="en-US" sz="1800" dirty="0">
              <a:solidFill>
                <a:schemeClr val="accent5">
                  <a:lumMod val="75000"/>
                </a:schemeClr>
              </a:solidFill>
            </a:endParaRPr>
          </a:p>
        </p:txBody>
      </p:sp>
      <p:sp>
        <p:nvSpPr>
          <p:cNvPr id="8" name="タイトル 1"/>
          <p:cNvSpPr txBox="1">
            <a:spLocks/>
          </p:cNvSpPr>
          <p:nvPr/>
        </p:nvSpPr>
        <p:spPr>
          <a:xfrm>
            <a:off x="539552" y="620688"/>
            <a:ext cx="8229600" cy="5472608"/>
          </a:xfrm>
          <a:prstGeom prst="rect">
            <a:avLst/>
          </a:prstGeom>
        </p:spPr>
        <p:txBody>
          <a:bodyPr anchor="t"/>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400" dirty="0">
              <a:latin typeface="Meiryo UI" pitchFamily="50" charset="-128"/>
              <a:ea typeface="Meiryo UI" pitchFamily="50" charset="-128"/>
              <a:cs typeface="Meiryo UI" pitchFamily="50" charset="-128"/>
            </a:endParaRPr>
          </a:p>
          <a:p>
            <a:pPr algn="l"/>
            <a:r>
              <a:rPr lang="ja-JP" altLang="en-US" sz="2400" dirty="0" smtClean="0">
                <a:latin typeface="Meiryo UI" pitchFamily="50" charset="-128"/>
                <a:ea typeface="Meiryo UI" pitchFamily="50" charset="-128"/>
                <a:cs typeface="Meiryo UI" pitchFamily="50" charset="-128"/>
              </a:rPr>
              <a:t>　</a:t>
            </a:r>
            <a:endParaRPr lang="en-US" altLang="ja-JP" sz="2000" dirty="0">
              <a:solidFill>
                <a:schemeClr val="tx2"/>
              </a:solidFill>
              <a:latin typeface="Meiryo UI" pitchFamily="50" charset="-128"/>
              <a:ea typeface="Meiryo UI" pitchFamily="50" charset="-128"/>
              <a:cs typeface="Meiryo UI" pitchFamily="50" charset="-128"/>
            </a:endParaRPr>
          </a:p>
        </p:txBody>
      </p:sp>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a:t>
            </a:r>
            <a:r>
              <a:rPr lang="ja-JP" altLang="en-US" sz="2000" dirty="0" smtClean="0">
                <a:solidFill>
                  <a:schemeClr val="bg1">
                    <a:lumMod val="65000"/>
                  </a:schemeClr>
                </a:solidFill>
                <a:latin typeface="Meiryo UI" pitchFamily="50" charset="-128"/>
                <a:ea typeface="Meiryo UI" pitchFamily="50" charset="-128"/>
                <a:cs typeface="Meiryo UI" pitchFamily="50" charset="-128"/>
              </a:rPr>
              <a:t>１．無償化の背景</a:t>
            </a:r>
            <a:r>
              <a:rPr lang="ja-JP" altLang="en-US" sz="2000" b="1" u="sng" dirty="0" smtClean="0">
                <a:solidFill>
                  <a:schemeClr val="bg1">
                    <a:lumMod val="65000"/>
                  </a:schemeClr>
                </a:solidFill>
                <a:latin typeface="Meiryo UI" pitchFamily="50" charset="-128"/>
                <a:ea typeface="Meiryo UI" pitchFamily="50" charset="-128"/>
                <a:cs typeface="Meiryo UI" pitchFamily="50" charset="-128"/>
              </a:rPr>
              <a:t>　　　</a:t>
            </a:r>
            <a:endParaRPr kumimoji="1" lang="en-US" altLang="ja-JP" sz="2000" b="1"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pic>
        <p:nvPicPr>
          <p:cNvPr id="4" name="図 3"/>
          <p:cNvPicPr>
            <a:picLocks noChangeAspect="1"/>
          </p:cNvPicPr>
          <p:nvPr/>
        </p:nvPicPr>
        <p:blipFill>
          <a:blip r:embed="rId3"/>
          <a:stretch>
            <a:fillRect/>
          </a:stretch>
        </p:blipFill>
        <p:spPr>
          <a:xfrm>
            <a:off x="67226" y="1048911"/>
            <a:ext cx="8932018" cy="5360224"/>
          </a:xfrm>
          <a:prstGeom prst="rect">
            <a:avLst/>
          </a:prstGeom>
        </p:spPr>
      </p:pic>
      <p:sp>
        <p:nvSpPr>
          <p:cNvPr id="6" name="スライド番号プレースホルダー 5"/>
          <p:cNvSpPr>
            <a:spLocks noGrp="1"/>
          </p:cNvSpPr>
          <p:nvPr>
            <p:ph type="sldNum" sz="quarter" idx="12"/>
          </p:nvPr>
        </p:nvSpPr>
        <p:spPr>
          <a:xfrm>
            <a:off x="4250833" y="6492875"/>
            <a:ext cx="332648" cy="365125"/>
          </a:xfrm>
        </p:spPr>
        <p:txBody>
          <a:bodyPr/>
          <a:lstStyle/>
          <a:p>
            <a:fld id="{E651A14E-9EAC-411F-A1BC-0CEA1C87F0F0}" type="slidenum">
              <a:rPr kumimoji="1" lang="ja-JP" altLang="en-US" smtClean="0"/>
              <a:pPr/>
              <a:t>5</a:t>
            </a:fld>
            <a:endParaRPr kumimoji="1" lang="ja-JP" altLang="en-US" dirty="0"/>
          </a:p>
        </p:txBody>
      </p:sp>
    </p:spTree>
    <p:extLst>
      <p:ext uri="{BB962C8B-B14F-4D97-AF65-F5344CB8AC3E}">
        <p14:creationId xmlns:p14="http://schemas.microsoft.com/office/powerpoint/2010/main" val="7778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２</a:t>
            </a:r>
            <a:r>
              <a:rPr lang="ja-JP" altLang="en-US" sz="2000" dirty="0" smtClean="0">
                <a:solidFill>
                  <a:schemeClr val="bg1">
                    <a:lumMod val="65000"/>
                  </a:schemeClr>
                </a:solidFill>
                <a:latin typeface="Meiryo UI" pitchFamily="50" charset="-128"/>
                <a:ea typeface="Meiryo UI" pitchFamily="50" charset="-128"/>
                <a:cs typeface="Meiryo UI" pitchFamily="50" charset="-128"/>
              </a:rPr>
              <a:t>．</a:t>
            </a:r>
            <a:r>
              <a:rPr lang="ja-JP" altLang="en-US" sz="2000" dirty="0">
                <a:solidFill>
                  <a:schemeClr val="bg1">
                    <a:lumMod val="65000"/>
                  </a:schemeClr>
                </a:solidFill>
                <a:latin typeface="Meiryo UI" pitchFamily="50" charset="-128"/>
                <a:ea typeface="Meiryo UI" pitchFamily="50" charset="-128"/>
                <a:cs typeface="Meiryo UI" pitchFamily="50" charset="-128"/>
              </a:rPr>
              <a:t>無償化</a:t>
            </a:r>
            <a:r>
              <a:rPr lang="ja-JP" altLang="en-US" sz="2000" dirty="0" smtClean="0">
                <a:solidFill>
                  <a:schemeClr val="bg1">
                    <a:lumMod val="65000"/>
                  </a:schemeClr>
                </a:solidFill>
                <a:latin typeface="Meiryo UI" pitchFamily="50" charset="-128"/>
                <a:ea typeface="Meiryo UI" pitchFamily="50" charset="-128"/>
                <a:cs typeface="Meiryo UI" pitchFamily="50" charset="-128"/>
              </a:rPr>
              <a:t>に関する</a:t>
            </a:r>
            <a:r>
              <a:rPr lang="ja-JP" altLang="en-US" sz="2000" dirty="0">
                <a:solidFill>
                  <a:schemeClr val="bg1">
                    <a:lumMod val="65000"/>
                  </a:schemeClr>
                </a:solidFill>
                <a:latin typeface="Meiryo UI" pitchFamily="50" charset="-128"/>
                <a:ea typeface="Meiryo UI" pitchFamily="50" charset="-128"/>
                <a:cs typeface="Meiryo UI" pitchFamily="50" charset="-128"/>
              </a:rPr>
              <a:t>国</a:t>
            </a:r>
            <a:r>
              <a:rPr lang="ja-JP" altLang="en-US" sz="2000" dirty="0" smtClean="0">
                <a:solidFill>
                  <a:schemeClr val="bg1">
                    <a:lumMod val="65000"/>
                  </a:schemeClr>
                </a:solidFill>
                <a:latin typeface="Meiryo UI" pitchFamily="50" charset="-128"/>
                <a:ea typeface="Meiryo UI" pitchFamily="50" charset="-128"/>
                <a:cs typeface="Meiryo UI" pitchFamily="50" charset="-128"/>
              </a:rPr>
              <a:t>の</a:t>
            </a:r>
            <a:r>
              <a:rPr lang="ja-JP" altLang="en-US" sz="2000" dirty="0">
                <a:solidFill>
                  <a:schemeClr val="bg1">
                    <a:lumMod val="65000"/>
                  </a:schemeClr>
                </a:solidFill>
                <a:latin typeface="Meiryo UI" pitchFamily="50" charset="-128"/>
                <a:ea typeface="Meiryo UI" pitchFamily="50" charset="-128"/>
                <a:cs typeface="Meiryo UI" pitchFamily="50" charset="-128"/>
              </a:rPr>
              <a:t>方針</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12" name="正方形/長方形 11"/>
          <p:cNvSpPr/>
          <p:nvPr/>
        </p:nvSpPr>
        <p:spPr>
          <a:xfrm>
            <a:off x="683568" y="1772816"/>
            <a:ext cx="7704856" cy="3320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rPr>
              <a:t>	</a:t>
            </a:r>
          </a:p>
          <a:p>
            <a:r>
              <a:rPr kumimoji="1" lang="en-US" altLang="ja-JP" sz="1600" dirty="0">
                <a:solidFill>
                  <a:schemeClr val="tx2"/>
                </a:solidFill>
                <a:latin typeface="メイリオ" panose="020B0604030504040204" pitchFamily="50" charset="-128"/>
                <a:ea typeface="メイリオ" panose="020B0604030504040204" pitchFamily="50" charset="-128"/>
                <a:cs typeface="Meiryo UI" pitchFamily="50" charset="-128"/>
              </a:rPr>
              <a:t>	</a:t>
            </a:r>
          </a:p>
          <a:p>
            <a:pPr marL="285750" indent="-285750">
              <a:buFont typeface="Wingdings" panose="05000000000000000000" pitchFamily="2" charset="2"/>
              <a:buChar char="l"/>
            </a:pPr>
            <a:endParaRPr lang="en-US" altLang="ja-JP" sz="14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2"/>
              </a:solidFill>
              <a:latin typeface="メイリオ" panose="020B0604030504040204" pitchFamily="50" charset="-128"/>
              <a:ea typeface="メイリオ" panose="020B0604030504040204"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3" name="タイトル 1"/>
          <p:cNvSpPr txBox="1">
            <a:spLocks/>
          </p:cNvSpPr>
          <p:nvPr/>
        </p:nvSpPr>
        <p:spPr>
          <a:xfrm>
            <a:off x="552382" y="1596640"/>
            <a:ext cx="7967228" cy="4064608"/>
          </a:xfrm>
          <a:prstGeom prst="rect">
            <a:avLst/>
          </a:prstGeom>
        </p:spPr>
        <p:txBody>
          <a:bodyPr anchor="t"/>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smtClean="0">
                <a:solidFill>
                  <a:schemeClr val="tx2"/>
                </a:solidFill>
                <a:latin typeface="Meiryo UI" pitchFamily="50" charset="-128"/>
                <a:ea typeface="Meiryo UI" pitchFamily="50" charset="-128"/>
                <a:cs typeface="Meiryo UI" pitchFamily="50" charset="-128"/>
              </a:rPr>
              <a:t>　</a:t>
            </a:r>
            <a:r>
              <a:rPr lang="ja-JP" altLang="en-US" sz="2000" dirty="0" smtClean="0">
                <a:latin typeface="Meiryo UI" pitchFamily="50" charset="-128"/>
                <a:ea typeface="Meiryo UI" pitchFamily="50" charset="-128"/>
                <a:cs typeface="Meiryo UI" pitchFamily="50" charset="-128"/>
              </a:rPr>
              <a:t>平成</a:t>
            </a:r>
            <a:r>
              <a:rPr lang="en-US" altLang="ja-JP" sz="2000" dirty="0" smtClean="0">
                <a:latin typeface="Meiryo UI" pitchFamily="50" charset="-128"/>
                <a:ea typeface="Meiryo UI" pitchFamily="50" charset="-128"/>
                <a:cs typeface="Meiryo UI" pitchFamily="50" charset="-128"/>
              </a:rPr>
              <a:t>26</a:t>
            </a:r>
            <a:r>
              <a:rPr lang="ja-JP" altLang="en-US" sz="2000" dirty="0" smtClean="0">
                <a:latin typeface="Meiryo UI" pitchFamily="50" charset="-128"/>
                <a:ea typeface="Meiryo UI" pitchFamily="50" charset="-128"/>
                <a:cs typeface="Meiryo UI" pitchFamily="50" charset="-128"/>
              </a:rPr>
              <a:t>年度～</a:t>
            </a:r>
            <a:r>
              <a:rPr lang="ja-JP" altLang="en-US" sz="2000" dirty="0">
                <a:latin typeface="Meiryo UI" pitchFamily="50" charset="-128"/>
                <a:ea typeface="Meiryo UI" pitchFamily="50" charset="-128"/>
                <a:cs typeface="Meiryo UI" pitchFamily="50" charset="-128"/>
              </a:rPr>
              <a:t>　</a:t>
            </a:r>
            <a:r>
              <a:rPr lang="ja-JP" altLang="en-US" sz="2000" dirty="0" smtClean="0">
                <a:latin typeface="Meiryo UI" pitchFamily="50" charset="-128"/>
                <a:ea typeface="Meiryo UI" pitchFamily="50" charset="-128"/>
                <a:cs typeface="Meiryo UI" pitchFamily="50" charset="-128"/>
              </a:rPr>
              <a:t>　　　毎年度、幼児教育の段階的無償化を実施</a:t>
            </a:r>
            <a:endParaRPr lang="en-US" altLang="ja-JP" sz="2000" dirty="0" smtClean="0">
              <a:latin typeface="Meiryo UI" pitchFamily="50" charset="-128"/>
              <a:ea typeface="Meiryo UI" pitchFamily="50" charset="-128"/>
              <a:cs typeface="Meiryo UI" pitchFamily="50" charset="-128"/>
            </a:endParaRPr>
          </a:p>
          <a:p>
            <a:pPr algn="l"/>
            <a:endParaRPr lang="en-US" altLang="ja-JP" sz="2000" dirty="0">
              <a:latin typeface="Meiryo UI" pitchFamily="50" charset="-128"/>
              <a:ea typeface="Meiryo UI" pitchFamily="50" charset="-128"/>
              <a:cs typeface="Meiryo UI" pitchFamily="50" charset="-128"/>
            </a:endParaRPr>
          </a:p>
          <a:p>
            <a:pPr algn="l"/>
            <a:r>
              <a:rPr lang="ja-JP" altLang="en-US" sz="2000" dirty="0" smtClean="0">
                <a:latin typeface="Meiryo UI" pitchFamily="50" charset="-128"/>
                <a:ea typeface="Meiryo UI" pitchFamily="50" charset="-128"/>
                <a:cs typeface="Meiryo UI" pitchFamily="50" charset="-128"/>
              </a:rPr>
              <a:t>　平成</a:t>
            </a:r>
            <a:r>
              <a:rPr lang="en-US" altLang="ja-JP" sz="2000" dirty="0" smtClean="0">
                <a:latin typeface="Meiryo UI" pitchFamily="50" charset="-128"/>
                <a:ea typeface="Meiryo UI" pitchFamily="50" charset="-128"/>
                <a:cs typeface="Meiryo UI" pitchFamily="50" charset="-128"/>
              </a:rPr>
              <a:t>29</a:t>
            </a:r>
            <a:r>
              <a:rPr lang="ja-JP" altLang="en-US" sz="2000" dirty="0" smtClean="0">
                <a:latin typeface="Meiryo UI" pitchFamily="50" charset="-128"/>
                <a:ea typeface="Meiryo UI" pitchFamily="50" charset="-128"/>
                <a:cs typeface="Meiryo UI" pitchFamily="50" charset="-128"/>
              </a:rPr>
              <a:t>年</a:t>
            </a:r>
            <a:r>
              <a:rPr lang="en-US" altLang="ja-JP" sz="2000" dirty="0" smtClean="0">
                <a:latin typeface="Meiryo UI" pitchFamily="50" charset="-128"/>
                <a:ea typeface="Meiryo UI" pitchFamily="50" charset="-128"/>
                <a:cs typeface="Meiryo UI" pitchFamily="50" charset="-128"/>
              </a:rPr>
              <a:t>12</a:t>
            </a:r>
            <a:r>
              <a:rPr lang="ja-JP" altLang="en-US" sz="2000" dirty="0" smtClean="0">
                <a:latin typeface="Meiryo UI" pitchFamily="50" charset="-128"/>
                <a:ea typeface="Meiryo UI" pitchFamily="50" charset="-128"/>
                <a:cs typeface="Meiryo UI" pitchFamily="50" charset="-128"/>
              </a:rPr>
              <a:t>月</a:t>
            </a:r>
            <a:r>
              <a:rPr lang="en-US" altLang="ja-JP" sz="2000" dirty="0" smtClean="0">
                <a:latin typeface="Meiryo UI" pitchFamily="50" charset="-128"/>
                <a:ea typeface="Meiryo UI" pitchFamily="50" charset="-128"/>
                <a:cs typeface="Meiryo UI" pitchFamily="50" charset="-128"/>
              </a:rPr>
              <a:t>8</a:t>
            </a:r>
            <a:r>
              <a:rPr lang="ja-JP" altLang="en-US" sz="2000" dirty="0" smtClean="0">
                <a:latin typeface="Meiryo UI" pitchFamily="50" charset="-128"/>
                <a:ea typeface="Meiryo UI" pitchFamily="50" charset="-128"/>
                <a:cs typeface="Meiryo UI" pitchFamily="50" charset="-128"/>
              </a:rPr>
              <a:t>日　新しい経済政策パッケージ（閣議決定）</a:t>
            </a:r>
            <a:endParaRPr lang="en-US" altLang="ja-JP" sz="2000" dirty="0" smtClean="0">
              <a:latin typeface="Meiryo UI" pitchFamily="50" charset="-128"/>
              <a:ea typeface="Meiryo UI" pitchFamily="50" charset="-128"/>
              <a:cs typeface="Meiryo UI" pitchFamily="50" charset="-128"/>
            </a:endParaRPr>
          </a:p>
          <a:p>
            <a:pPr algn="l"/>
            <a:r>
              <a:rPr lang="ja-JP" altLang="en-US" sz="2000" dirty="0">
                <a:latin typeface="Meiryo UI" pitchFamily="50" charset="-128"/>
                <a:ea typeface="Meiryo UI" pitchFamily="50" charset="-128"/>
                <a:cs typeface="Meiryo UI" pitchFamily="50" charset="-128"/>
              </a:rPr>
              <a:t>　</a:t>
            </a:r>
            <a:endParaRPr lang="en-US" altLang="ja-JP" sz="2000" dirty="0" smtClean="0">
              <a:latin typeface="Meiryo UI" pitchFamily="50" charset="-128"/>
              <a:ea typeface="Meiryo UI" pitchFamily="50" charset="-128"/>
              <a:cs typeface="Meiryo UI" pitchFamily="50" charset="-128"/>
            </a:endParaRPr>
          </a:p>
          <a:p>
            <a:pPr algn="l"/>
            <a:r>
              <a:rPr lang="ja-JP" altLang="en-US" sz="2000" dirty="0">
                <a:latin typeface="Meiryo UI" pitchFamily="50" charset="-128"/>
                <a:ea typeface="Meiryo UI" pitchFamily="50" charset="-128"/>
                <a:cs typeface="Meiryo UI" pitchFamily="50" charset="-128"/>
              </a:rPr>
              <a:t>　</a:t>
            </a:r>
            <a:r>
              <a:rPr lang="ja-JP" altLang="en-US" sz="2000" dirty="0" smtClean="0">
                <a:latin typeface="Meiryo UI" pitchFamily="50" charset="-128"/>
                <a:ea typeface="Meiryo UI" pitchFamily="50" charset="-128"/>
                <a:cs typeface="Meiryo UI" pitchFamily="50" charset="-128"/>
              </a:rPr>
              <a:t>平成</a:t>
            </a:r>
            <a:r>
              <a:rPr lang="en-US" altLang="ja-JP" sz="2000" dirty="0" smtClean="0">
                <a:latin typeface="Meiryo UI" pitchFamily="50" charset="-128"/>
                <a:ea typeface="Meiryo UI" pitchFamily="50" charset="-128"/>
                <a:cs typeface="Meiryo UI" pitchFamily="50" charset="-128"/>
              </a:rPr>
              <a:t>30</a:t>
            </a:r>
            <a:r>
              <a:rPr lang="ja-JP" altLang="en-US" sz="2000" dirty="0" smtClean="0">
                <a:latin typeface="Meiryo UI" pitchFamily="50" charset="-128"/>
                <a:ea typeface="Meiryo UI" pitchFamily="50" charset="-128"/>
                <a:cs typeface="Meiryo UI" pitchFamily="50" charset="-128"/>
              </a:rPr>
              <a:t>年</a:t>
            </a:r>
            <a:r>
              <a:rPr lang="en-US" altLang="ja-JP" sz="2000" dirty="0" smtClean="0">
                <a:latin typeface="Meiryo UI" pitchFamily="50" charset="-128"/>
                <a:ea typeface="Meiryo UI" pitchFamily="50" charset="-128"/>
                <a:cs typeface="Meiryo UI" pitchFamily="50" charset="-128"/>
              </a:rPr>
              <a:t>5</a:t>
            </a:r>
            <a:r>
              <a:rPr lang="ja-JP" altLang="en-US" sz="2000" dirty="0" smtClean="0">
                <a:latin typeface="Meiryo UI" pitchFamily="50" charset="-128"/>
                <a:ea typeface="Meiryo UI" pitchFamily="50" charset="-128"/>
                <a:cs typeface="Meiryo UI" pitchFamily="50" charset="-128"/>
              </a:rPr>
              <a:t>月</a:t>
            </a:r>
            <a:r>
              <a:rPr lang="en-US" altLang="ja-JP" sz="2000" dirty="0" smtClean="0">
                <a:latin typeface="Meiryo UI" pitchFamily="50" charset="-128"/>
                <a:ea typeface="Meiryo UI" pitchFamily="50" charset="-128"/>
                <a:cs typeface="Meiryo UI" pitchFamily="50" charset="-128"/>
              </a:rPr>
              <a:t>31</a:t>
            </a:r>
            <a:r>
              <a:rPr lang="ja-JP" altLang="en-US" sz="2000" dirty="0" smtClean="0">
                <a:latin typeface="Meiryo UI" pitchFamily="50" charset="-128"/>
                <a:ea typeface="Meiryo UI" pitchFamily="50" charset="-128"/>
                <a:cs typeface="Meiryo UI" pitchFamily="50" charset="-128"/>
              </a:rPr>
              <a:t>日　「幼稚園、保育所、認定こども園以外の無償化措置　　</a:t>
            </a:r>
            <a:endParaRPr lang="en-US" altLang="ja-JP" sz="2000" dirty="0" smtClean="0">
              <a:latin typeface="Meiryo UI" pitchFamily="50" charset="-128"/>
              <a:ea typeface="Meiryo UI" pitchFamily="50" charset="-128"/>
              <a:cs typeface="Meiryo UI" pitchFamily="50" charset="-128"/>
            </a:endParaRPr>
          </a:p>
          <a:p>
            <a:pPr algn="l"/>
            <a:r>
              <a:rPr lang="ja-JP" altLang="en-US" sz="2000" dirty="0">
                <a:latin typeface="Meiryo UI" pitchFamily="50" charset="-128"/>
                <a:ea typeface="Meiryo UI" pitchFamily="50" charset="-128"/>
                <a:cs typeface="Meiryo UI" pitchFamily="50" charset="-128"/>
              </a:rPr>
              <a:t>　</a:t>
            </a:r>
            <a:r>
              <a:rPr lang="ja-JP" altLang="en-US" sz="2000" dirty="0" smtClean="0">
                <a:latin typeface="Meiryo UI" pitchFamily="50" charset="-128"/>
                <a:ea typeface="Meiryo UI" pitchFamily="50" charset="-128"/>
                <a:cs typeface="Meiryo UI" pitchFamily="50" charset="-128"/>
              </a:rPr>
              <a:t>　　　　　　　　　　　　　の対象範囲等に関する検討会報告書」（とりまとめ）</a:t>
            </a:r>
            <a:endParaRPr lang="en-US" altLang="ja-JP" sz="2000" dirty="0" smtClean="0">
              <a:latin typeface="Meiryo UI" pitchFamily="50" charset="-128"/>
              <a:ea typeface="Meiryo UI" pitchFamily="50" charset="-128"/>
              <a:cs typeface="Meiryo UI" pitchFamily="50" charset="-128"/>
            </a:endParaRPr>
          </a:p>
          <a:p>
            <a:pPr algn="l"/>
            <a:r>
              <a:rPr lang="ja-JP" altLang="en-US" sz="2000" dirty="0">
                <a:latin typeface="Meiryo UI" pitchFamily="50" charset="-128"/>
                <a:ea typeface="Meiryo UI" pitchFamily="50" charset="-128"/>
                <a:cs typeface="Meiryo UI" pitchFamily="50" charset="-128"/>
              </a:rPr>
              <a:t>　</a:t>
            </a:r>
            <a:endParaRPr lang="en-US" altLang="ja-JP" sz="2000" dirty="0" smtClean="0">
              <a:latin typeface="Meiryo UI" pitchFamily="50" charset="-128"/>
              <a:ea typeface="Meiryo UI" pitchFamily="50" charset="-128"/>
              <a:cs typeface="Meiryo UI" pitchFamily="50" charset="-128"/>
            </a:endParaRPr>
          </a:p>
          <a:p>
            <a:pPr algn="l"/>
            <a:r>
              <a:rPr lang="ja-JP" altLang="en-US" sz="2000" dirty="0">
                <a:latin typeface="Meiryo UI" pitchFamily="50" charset="-128"/>
                <a:ea typeface="Meiryo UI" pitchFamily="50" charset="-128"/>
                <a:cs typeface="Meiryo UI" pitchFamily="50" charset="-128"/>
              </a:rPr>
              <a:t>　</a:t>
            </a:r>
            <a:r>
              <a:rPr lang="ja-JP" altLang="en-US" sz="2000" dirty="0" smtClean="0">
                <a:latin typeface="Meiryo UI" pitchFamily="50" charset="-128"/>
                <a:ea typeface="Meiryo UI" pitchFamily="50" charset="-128"/>
                <a:cs typeface="Meiryo UI" pitchFamily="50" charset="-128"/>
              </a:rPr>
              <a:t>平成</a:t>
            </a:r>
            <a:r>
              <a:rPr lang="en-US" altLang="ja-JP" sz="2000" dirty="0" smtClean="0">
                <a:latin typeface="Meiryo UI" pitchFamily="50" charset="-128"/>
                <a:ea typeface="Meiryo UI" pitchFamily="50" charset="-128"/>
                <a:cs typeface="Meiryo UI" pitchFamily="50" charset="-128"/>
              </a:rPr>
              <a:t>30</a:t>
            </a:r>
            <a:r>
              <a:rPr lang="ja-JP" altLang="en-US" sz="2000" dirty="0" smtClean="0">
                <a:latin typeface="Meiryo UI" pitchFamily="50" charset="-128"/>
                <a:ea typeface="Meiryo UI" pitchFamily="50" charset="-128"/>
                <a:cs typeface="Meiryo UI" pitchFamily="50" charset="-128"/>
              </a:rPr>
              <a:t>年</a:t>
            </a:r>
            <a:r>
              <a:rPr lang="en-US" altLang="ja-JP" sz="2000" dirty="0" smtClean="0">
                <a:latin typeface="Meiryo UI" pitchFamily="50" charset="-128"/>
                <a:ea typeface="Meiryo UI" pitchFamily="50" charset="-128"/>
                <a:cs typeface="Meiryo UI" pitchFamily="50" charset="-128"/>
              </a:rPr>
              <a:t>6</a:t>
            </a:r>
            <a:r>
              <a:rPr lang="ja-JP" altLang="en-US" sz="2000" dirty="0" smtClean="0">
                <a:latin typeface="Meiryo UI" pitchFamily="50" charset="-128"/>
                <a:ea typeface="Meiryo UI" pitchFamily="50" charset="-128"/>
                <a:cs typeface="Meiryo UI" pitchFamily="50" charset="-128"/>
              </a:rPr>
              <a:t>月</a:t>
            </a:r>
            <a:r>
              <a:rPr lang="en-US" altLang="ja-JP" sz="2000" dirty="0" smtClean="0">
                <a:latin typeface="Meiryo UI" pitchFamily="50" charset="-128"/>
                <a:ea typeface="Meiryo UI" pitchFamily="50" charset="-128"/>
                <a:cs typeface="Meiryo UI" pitchFamily="50" charset="-128"/>
              </a:rPr>
              <a:t>15</a:t>
            </a:r>
            <a:r>
              <a:rPr lang="ja-JP" altLang="en-US" sz="2000" dirty="0" smtClean="0">
                <a:latin typeface="Meiryo UI" pitchFamily="50" charset="-128"/>
                <a:ea typeface="Meiryo UI" pitchFamily="50" charset="-128"/>
                <a:cs typeface="Meiryo UI" pitchFamily="50" charset="-128"/>
              </a:rPr>
              <a:t>日　「経済財政運営と改革の基本方針</a:t>
            </a:r>
            <a:r>
              <a:rPr lang="en-US" altLang="ja-JP" sz="2000" dirty="0" smtClean="0">
                <a:latin typeface="Meiryo UI" pitchFamily="50" charset="-128"/>
                <a:ea typeface="Meiryo UI" pitchFamily="50" charset="-128"/>
                <a:cs typeface="Meiryo UI" pitchFamily="50" charset="-128"/>
              </a:rPr>
              <a:t>2018</a:t>
            </a:r>
            <a:r>
              <a:rPr lang="ja-JP" altLang="en-US" sz="2000" dirty="0" smtClean="0">
                <a:latin typeface="Meiryo UI" pitchFamily="50" charset="-128"/>
                <a:ea typeface="Meiryo UI" pitchFamily="50" charset="-128"/>
                <a:cs typeface="Meiryo UI" pitchFamily="50" charset="-128"/>
              </a:rPr>
              <a:t>」</a:t>
            </a:r>
            <a:endParaRPr lang="en-US" altLang="ja-JP" sz="2000" dirty="0" smtClean="0">
              <a:latin typeface="Meiryo UI" pitchFamily="50" charset="-128"/>
              <a:ea typeface="Meiryo UI" pitchFamily="50" charset="-128"/>
              <a:cs typeface="Meiryo UI" pitchFamily="50" charset="-128"/>
            </a:endParaRPr>
          </a:p>
          <a:p>
            <a:pPr algn="l"/>
            <a:r>
              <a:rPr lang="ja-JP" altLang="en-US" sz="2000" dirty="0">
                <a:latin typeface="Meiryo UI" pitchFamily="50" charset="-128"/>
                <a:ea typeface="Meiryo UI" pitchFamily="50" charset="-128"/>
                <a:cs typeface="Meiryo UI" pitchFamily="50" charset="-128"/>
              </a:rPr>
              <a:t>　</a:t>
            </a:r>
            <a:r>
              <a:rPr lang="ja-JP" altLang="en-US" sz="2000" dirty="0" smtClean="0">
                <a:latin typeface="Meiryo UI" pitchFamily="50" charset="-128"/>
                <a:ea typeface="Meiryo UI" pitchFamily="50" charset="-128"/>
                <a:cs typeface="Meiryo UI" pitchFamily="50" charset="-128"/>
              </a:rPr>
              <a:t>　　　　　　　　　　　　　（閣議決定）</a:t>
            </a:r>
            <a:endParaRPr lang="en-US" altLang="ja-JP" sz="2000" dirty="0" smtClean="0">
              <a:latin typeface="Meiryo UI" pitchFamily="50" charset="-128"/>
              <a:ea typeface="Meiryo UI" pitchFamily="50" charset="-128"/>
              <a:cs typeface="Meiryo UI" pitchFamily="50" charset="-128"/>
            </a:endParaRPr>
          </a:p>
          <a:p>
            <a:pPr algn="l"/>
            <a:r>
              <a:rPr lang="ja-JP" altLang="en-US" sz="2000" dirty="0">
                <a:latin typeface="Meiryo UI" pitchFamily="50" charset="-128"/>
                <a:ea typeface="Meiryo UI" pitchFamily="50" charset="-128"/>
                <a:cs typeface="Meiryo UI" pitchFamily="50" charset="-128"/>
              </a:rPr>
              <a:t>　</a:t>
            </a:r>
            <a:endParaRPr lang="en-US" altLang="ja-JP" sz="2000" dirty="0" smtClean="0">
              <a:latin typeface="Meiryo UI" pitchFamily="50" charset="-128"/>
              <a:ea typeface="Meiryo UI" pitchFamily="50" charset="-128"/>
              <a:cs typeface="Meiryo UI" pitchFamily="50" charset="-128"/>
            </a:endParaRPr>
          </a:p>
          <a:p>
            <a:pPr algn="l"/>
            <a:r>
              <a:rPr lang="ja-JP" altLang="en-US" sz="2000" dirty="0">
                <a:latin typeface="Meiryo UI" pitchFamily="50" charset="-128"/>
                <a:ea typeface="Meiryo UI" pitchFamily="50" charset="-128"/>
                <a:cs typeface="Meiryo UI" pitchFamily="50" charset="-128"/>
              </a:rPr>
              <a:t>　</a:t>
            </a:r>
            <a:r>
              <a:rPr lang="ja-JP" altLang="en-US" sz="2000" dirty="0" smtClean="0">
                <a:latin typeface="Meiryo UI" pitchFamily="50" charset="-128"/>
                <a:ea typeface="Meiryo UI" pitchFamily="50" charset="-128"/>
                <a:cs typeface="Meiryo UI" pitchFamily="50" charset="-128"/>
              </a:rPr>
              <a:t>平成</a:t>
            </a:r>
            <a:r>
              <a:rPr lang="en-US" altLang="ja-JP" sz="2000" dirty="0" smtClean="0">
                <a:latin typeface="Meiryo UI" pitchFamily="50" charset="-128"/>
                <a:ea typeface="Meiryo UI" pitchFamily="50" charset="-128"/>
                <a:cs typeface="Meiryo UI" pitchFamily="50" charset="-128"/>
              </a:rPr>
              <a:t>31</a:t>
            </a:r>
            <a:r>
              <a:rPr lang="ja-JP" altLang="en-US" sz="2000" dirty="0" smtClean="0">
                <a:latin typeface="Meiryo UI" pitchFamily="50" charset="-128"/>
                <a:ea typeface="Meiryo UI" pitchFamily="50" charset="-128"/>
                <a:cs typeface="Meiryo UI" pitchFamily="50" charset="-128"/>
              </a:rPr>
              <a:t>年</a:t>
            </a:r>
            <a:r>
              <a:rPr lang="en-US" altLang="ja-JP" sz="2000" dirty="0" smtClean="0">
                <a:latin typeface="Meiryo UI" pitchFamily="50" charset="-128"/>
                <a:ea typeface="Meiryo UI" pitchFamily="50" charset="-128"/>
                <a:cs typeface="Meiryo UI" pitchFamily="50" charset="-128"/>
              </a:rPr>
              <a:t>10</a:t>
            </a:r>
            <a:r>
              <a:rPr lang="ja-JP" altLang="en-US" sz="2000" dirty="0" smtClean="0">
                <a:latin typeface="Meiryo UI" pitchFamily="50" charset="-128"/>
                <a:ea typeface="Meiryo UI" pitchFamily="50" charset="-128"/>
                <a:cs typeface="Meiryo UI" pitchFamily="50" charset="-128"/>
              </a:rPr>
              <a:t>月</a:t>
            </a:r>
            <a:r>
              <a:rPr lang="en-US" altLang="ja-JP" sz="2000" dirty="0" smtClean="0">
                <a:latin typeface="Meiryo UI" pitchFamily="50" charset="-128"/>
                <a:ea typeface="Meiryo UI" pitchFamily="50" charset="-128"/>
                <a:cs typeface="Meiryo UI" pitchFamily="50" charset="-128"/>
              </a:rPr>
              <a:t>1</a:t>
            </a:r>
            <a:r>
              <a:rPr lang="ja-JP" altLang="en-US" sz="2000" dirty="0" smtClean="0">
                <a:latin typeface="Meiryo UI" pitchFamily="50" charset="-128"/>
                <a:ea typeface="Meiryo UI" pitchFamily="50" charset="-128"/>
                <a:cs typeface="Meiryo UI" pitchFamily="50" charset="-128"/>
              </a:rPr>
              <a:t>日　　幼児教育・保育の無償化を実施</a:t>
            </a:r>
            <a:r>
              <a:rPr lang="ja-JP" altLang="en-US" sz="2400" dirty="0" smtClean="0">
                <a:latin typeface="Meiryo UI" pitchFamily="50" charset="-128"/>
                <a:ea typeface="Meiryo UI" pitchFamily="50" charset="-128"/>
                <a:cs typeface="Meiryo UI" pitchFamily="50" charset="-128"/>
              </a:rPr>
              <a:t>　</a:t>
            </a:r>
            <a:endParaRPr lang="en-US" altLang="ja-JP" sz="2400" dirty="0" smtClean="0">
              <a:latin typeface="Meiryo UI" pitchFamily="50" charset="-128"/>
              <a:ea typeface="Meiryo UI" pitchFamily="50" charset="-128"/>
              <a:cs typeface="Meiryo UI" pitchFamily="50" charset="-128"/>
            </a:endParaRPr>
          </a:p>
          <a:p>
            <a:pPr algn="l"/>
            <a:endParaRPr lang="en-US" altLang="ja-JP" sz="1400" dirty="0" smtClean="0">
              <a:latin typeface="Meiryo UI" pitchFamily="50" charset="-128"/>
              <a:ea typeface="Meiryo UI" pitchFamily="50" charset="-128"/>
              <a:cs typeface="Meiryo UI" pitchFamily="50" charset="-128"/>
            </a:endParaRPr>
          </a:p>
        </p:txBody>
      </p:sp>
      <p:sp>
        <p:nvSpPr>
          <p:cNvPr id="54" name="Rectangle 2"/>
          <p:cNvSpPr>
            <a:spLocks noGrp="1" noChangeArrowheads="1"/>
          </p:cNvSpPr>
          <p:nvPr>
            <p:ph type="title"/>
          </p:nvPr>
        </p:nvSpPr>
        <p:spPr>
          <a:xfrm>
            <a:off x="421196" y="793310"/>
            <a:ext cx="8229600" cy="630707"/>
          </a:xfrm>
          <a:noFill/>
          <a:ln/>
        </p:spPr>
        <p:txBody>
          <a:bodyPr anchor="ctr"/>
          <a:lstStyle/>
          <a:p>
            <a:pPr algn="l"/>
            <a:r>
              <a:rPr lang="ja-JP" altLang="en-US" sz="2000" dirty="0" smtClean="0">
                <a:solidFill>
                  <a:schemeClr val="tx2"/>
                </a:solidFill>
                <a:latin typeface="Meiryo UI" pitchFamily="50" charset="-128"/>
                <a:ea typeface="Meiryo UI" pitchFamily="50" charset="-128"/>
              </a:rPr>
              <a:t>２</a:t>
            </a:r>
            <a:r>
              <a:rPr lang="ja-JP" altLang="en-US" sz="2000" dirty="0">
                <a:solidFill>
                  <a:schemeClr val="tx2"/>
                </a:solidFill>
                <a:latin typeface="Meiryo UI" pitchFamily="50" charset="-128"/>
                <a:ea typeface="Meiryo UI" pitchFamily="50" charset="-128"/>
              </a:rPr>
              <a:t>．</a:t>
            </a:r>
            <a:r>
              <a:rPr lang="ja-JP" altLang="en-US" sz="2000" dirty="0" smtClean="0">
                <a:solidFill>
                  <a:schemeClr val="tx2"/>
                </a:solidFill>
                <a:latin typeface="Meiryo UI" pitchFamily="50" charset="-128"/>
                <a:ea typeface="Meiryo UI" pitchFamily="50" charset="-128"/>
              </a:rPr>
              <a:t>無償化に関する国の方針</a:t>
            </a:r>
            <a:endParaRPr lang="ja-JP" altLang="en-US" sz="2000" dirty="0">
              <a:solidFill>
                <a:schemeClr val="accent5">
                  <a:lumMod val="75000"/>
                </a:schemeClr>
              </a:solidFill>
            </a:endParaRPr>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6</a:t>
            </a:fld>
            <a:endParaRPr kumimoji="1" lang="ja-JP" altLang="en-US" dirty="0"/>
          </a:p>
        </p:txBody>
      </p:sp>
    </p:spTree>
    <p:extLst>
      <p:ext uri="{BB962C8B-B14F-4D97-AF65-F5344CB8AC3E}">
        <p14:creationId xmlns:p14="http://schemas.microsoft.com/office/powerpoint/2010/main" val="1409362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２</a:t>
            </a:r>
            <a:r>
              <a:rPr lang="ja-JP" altLang="en-US" sz="2000" dirty="0" smtClean="0">
                <a:solidFill>
                  <a:schemeClr val="bg1">
                    <a:lumMod val="65000"/>
                  </a:schemeClr>
                </a:solidFill>
                <a:latin typeface="Meiryo UI" pitchFamily="50" charset="-128"/>
                <a:ea typeface="Meiryo UI" pitchFamily="50" charset="-128"/>
                <a:cs typeface="Meiryo UI" pitchFamily="50" charset="-128"/>
              </a:rPr>
              <a:t>．</a:t>
            </a:r>
            <a:r>
              <a:rPr lang="ja-JP" altLang="en-US" sz="2000" dirty="0">
                <a:solidFill>
                  <a:schemeClr val="bg1">
                    <a:lumMod val="65000"/>
                  </a:schemeClr>
                </a:solidFill>
                <a:latin typeface="Meiryo UI" pitchFamily="50" charset="-128"/>
                <a:ea typeface="Meiryo UI" pitchFamily="50" charset="-128"/>
                <a:cs typeface="Meiryo UI" pitchFamily="50" charset="-128"/>
              </a:rPr>
              <a:t>無償化</a:t>
            </a:r>
            <a:r>
              <a:rPr lang="ja-JP" altLang="en-US" sz="2000" dirty="0" smtClean="0">
                <a:solidFill>
                  <a:schemeClr val="bg1">
                    <a:lumMod val="65000"/>
                  </a:schemeClr>
                </a:solidFill>
                <a:latin typeface="Meiryo UI" pitchFamily="50" charset="-128"/>
                <a:ea typeface="Meiryo UI" pitchFamily="50" charset="-128"/>
                <a:cs typeface="Meiryo UI" pitchFamily="50" charset="-128"/>
              </a:rPr>
              <a:t>に関する</a:t>
            </a:r>
            <a:r>
              <a:rPr lang="ja-JP" altLang="en-US" sz="2000" dirty="0">
                <a:solidFill>
                  <a:schemeClr val="bg1">
                    <a:lumMod val="65000"/>
                  </a:schemeClr>
                </a:solidFill>
                <a:latin typeface="Meiryo UI" pitchFamily="50" charset="-128"/>
                <a:ea typeface="Meiryo UI" pitchFamily="50" charset="-128"/>
                <a:cs typeface="Meiryo UI" pitchFamily="50" charset="-128"/>
              </a:rPr>
              <a:t>国</a:t>
            </a:r>
            <a:r>
              <a:rPr lang="ja-JP" altLang="en-US" sz="2000" dirty="0" smtClean="0">
                <a:solidFill>
                  <a:schemeClr val="bg1">
                    <a:lumMod val="65000"/>
                  </a:schemeClr>
                </a:solidFill>
                <a:latin typeface="Meiryo UI" pitchFamily="50" charset="-128"/>
                <a:ea typeface="Meiryo UI" pitchFamily="50" charset="-128"/>
                <a:cs typeface="Meiryo UI" pitchFamily="50" charset="-128"/>
              </a:rPr>
              <a:t>の</a:t>
            </a:r>
            <a:r>
              <a:rPr lang="ja-JP" altLang="en-US" sz="2000" dirty="0">
                <a:solidFill>
                  <a:schemeClr val="bg1">
                    <a:lumMod val="65000"/>
                  </a:schemeClr>
                </a:solidFill>
                <a:latin typeface="Meiryo UI" pitchFamily="50" charset="-128"/>
                <a:ea typeface="Meiryo UI" pitchFamily="50" charset="-128"/>
                <a:cs typeface="Meiryo UI" pitchFamily="50" charset="-128"/>
              </a:rPr>
              <a:t>方針</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4" name="Rectangle 2"/>
          <p:cNvSpPr>
            <a:spLocks noGrp="1" noChangeArrowheads="1"/>
          </p:cNvSpPr>
          <p:nvPr>
            <p:ph type="title"/>
          </p:nvPr>
        </p:nvSpPr>
        <p:spPr>
          <a:xfrm>
            <a:off x="255170" y="472862"/>
            <a:ext cx="8229600" cy="630707"/>
          </a:xfrm>
          <a:noFill/>
          <a:ln/>
        </p:spPr>
        <p:txBody>
          <a:bodyPr anchor="ctr"/>
          <a:lstStyle/>
          <a:p>
            <a:pPr algn="l"/>
            <a:r>
              <a:rPr lang="ja-JP" altLang="en-US" sz="1800" dirty="0" smtClean="0">
                <a:solidFill>
                  <a:schemeClr val="tx2"/>
                </a:solidFill>
                <a:latin typeface="Meiryo UI" pitchFamily="50" charset="-128"/>
                <a:ea typeface="Meiryo UI" pitchFamily="50" charset="-128"/>
              </a:rPr>
              <a:t>就学前児童に関する施設利用</a:t>
            </a:r>
            <a:endParaRPr lang="ja-JP" altLang="en-US" sz="1800" dirty="0">
              <a:solidFill>
                <a:schemeClr val="accent5">
                  <a:lumMod val="75000"/>
                </a:schemeClr>
              </a:solidFill>
            </a:endParaRPr>
          </a:p>
        </p:txBody>
      </p:sp>
      <p:sp>
        <p:nvSpPr>
          <p:cNvPr id="5" name="正方形/長方形 4"/>
          <p:cNvSpPr/>
          <p:nvPr/>
        </p:nvSpPr>
        <p:spPr>
          <a:xfrm>
            <a:off x="209034" y="1146880"/>
            <a:ext cx="4176464" cy="5450472"/>
          </a:xfrm>
          <a:prstGeom prst="rect">
            <a:avLst/>
          </a:prstGeom>
          <a:solidFill>
            <a:schemeClr val="bg1"/>
          </a:solidFill>
          <a:ln w="190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u="sng" dirty="0" smtClean="0">
              <a:solidFill>
                <a:schemeClr val="tx2"/>
              </a:solidFill>
              <a:latin typeface="Meiryo UI" pitchFamily="50" charset="-128"/>
              <a:ea typeface="Meiryo UI" pitchFamily="50" charset="-128"/>
              <a:cs typeface="Meiryo UI" pitchFamily="50" charset="-128"/>
            </a:endParaRPr>
          </a:p>
        </p:txBody>
      </p:sp>
      <p:sp>
        <p:nvSpPr>
          <p:cNvPr id="6" name="正方形/長方形 5"/>
          <p:cNvSpPr/>
          <p:nvPr/>
        </p:nvSpPr>
        <p:spPr>
          <a:xfrm>
            <a:off x="4680012" y="1240305"/>
            <a:ext cx="4284476" cy="2425395"/>
          </a:xfrm>
          <a:prstGeom prst="rect">
            <a:avLst/>
          </a:prstGeom>
          <a:solidFill>
            <a:schemeClr val="bg1"/>
          </a:soli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u="sng" dirty="0" smtClean="0">
              <a:solidFill>
                <a:schemeClr val="tx2"/>
              </a:solidFill>
              <a:latin typeface="Meiryo UI" pitchFamily="50" charset="-128"/>
              <a:ea typeface="Meiryo UI" pitchFamily="50" charset="-128"/>
              <a:cs typeface="Meiryo UI" pitchFamily="50" charset="-128"/>
            </a:endParaRPr>
          </a:p>
        </p:txBody>
      </p:sp>
      <p:sp>
        <p:nvSpPr>
          <p:cNvPr id="7" name="正方形/長方形 6"/>
          <p:cNvSpPr/>
          <p:nvPr/>
        </p:nvSpPr>
        <p:spPr>
          <a:xfrm>
            <a:off x="4716016" y="4077072"/>
            <a:ext cx="4248472" cy="2520280"/>
          </a:xfrm>
          <a:prstGeom prst="rect">
            <a:avLst/>
          </a:prstGeom>
          <a:solidFill>
            <a:schemeClr val="bg1"/>
          </a:soli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u="sng" dirty="0" smtClean="0">
              <a:solidFill>
                <a:schemeClr val="tx2"/>
              </a:solidFill>
              <a:latin typeface="Meiryo UI" pitchFamily="50" charset="-128"/>
              <a:ea typeface="Meiryo UI" pitchFamily="50" charset="-128"/>
              <a:cs typeface="Meiryo UI" pitchFamily="50" charset="-128"/>
            </a:endParaRPr>
          </a:p>
        </p:txBody>
      </p:sp>
      <p:sp>
        <p:nvSpPr>
          <p:cNvPr id="8" name="角丸四角形 7"/>
          <p:cNvSpPr/>
          <p:nvPr/>
        </p:nvSpPr>
        <p:spPr>
          <a:xfrm>
            <a:off x="133164" y="955747"/>
            <a:ext cx="2134580" cy="501300"/>
          </a:xfrm>
          <a:prstGeom prst="roundRect">
            <a:avLst/>
          </a:prstGeom>
          <a:solidFill>
            <a:schemeClr val="accent1">
              <a:lumMod val="20000"/>
              <a:lumOff val="80000"/>
            </a:schemeClr>
          </a:soli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2"/>
                </a:solidFill>
                <a:latin typeface="Meiryo UI" pitchFamily="50" charset="-128"/>
                <a:ea typeface="Meiryo UI" pitchFamily="50" charset="-128"/>
                <a:cs typeface="Meiryo UI" pitchFamily="50" charset="-128"/>
              </a:rPr>
              <a:t>施設に預ける</a:t>
            </a:r>
          </a:p>
        </p:txBody>
      </p:sp>
      <p:sp>
        <p:nvSpPr>
          <p:cNvPr id="10" name="テキスト ボックス 9"/>
          <p:cNvSpPr txBox="1"/>
          <p:nvPr/>
        </p:nvSpPr>
        <p:spPr>
          <a:xfrm>
            <a:off x="611560" y="4662224"/>
            <a:ext cx="3600400" cy="769441"/>
          </a:xfrm>
          <a:prstGeom prst="rect">
            <a:avLst/>
          </a:prstGeom>
          <a:ln w="635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1600" dirty="0" smtClean="0"/>
              <a:t>企業主導型保育</a:t>
            </a:r>
            <a:endParaRPr kumimoji="1" lang="en-US" altLang="ja-JP" sz="1600" dirty="0" smtClean="0"/>
          </a:p>
          <a:p>
            <a:pPr algn="ctr"/>
            <a:r>
              <a:rPr lang="en-US" altLang="ja-JP" sz="1400" dirty="0" smtClean="0"/>
              <a:t>※</a:t>
            </a:r>
            <a:r>
              <a:rPr lang="ja-JP" altLang="en-US" sz="1400" dirty="0" smtClean="0"/>
              <a:t>事業所内保育の一類型</a:t>
            </a:r>
            <a:endParaRPr lang="en-US" altLang="ja-JP" sz="1400" dirty="0" smtClean="0"/>
          </a:p>
          <a:p>
            <a:pPr algn="ctr"/>
            <a:r>
              <a:rPr kumimoji="1" lang="en-US" altLang="ja-JP" sz="1400" dirty="0" smtClean="0"/>
              <a:t>※</a:t>
            </a:r>
            <a:r>
              <a:rPr kumimoji="1" lang="ja-JP" altLang="en-US" sz="1400" dirty="0"/>
              <a:t>事業</a:t>
            </a:r>
            <a:r>
              <a:rPr kumimoji="1" lang="ja-JP" altLang="en-US" sz="1400" dirty="0" smtClean="0"/>
              <a:t>主</a:t>
            </a:r>
            <a:r>
              <a:rPr kumimoji="1" lang="ja-JP" altLang="en-US" sz="1400" dirty="0"/>
              <a:t>拠出</a:t>
            </a:r>
            <a:r>
              <a:rPr kumimoji="1" lang="ja-JP" altLang="en-US" sz="1400" dirty="0" smtClean="0"/>
              <a:t>金により運営</a:t>
            </a:r>
            <a:endParaRPr kumimoji="1" lang="ja-JP" altLang="en-US" sz="1400" dirty="0"/>
          </a:p>
        </p:txBody>
      </p:sp>
      <p:sp>
        <p:nvSpPr>
          <p:cNvPr id="110" name="テキスト ボックス 109"/>
          <p:cNvSpPr txBox="1"/>
          <p:nvPr/>
        </p:nvSpPr>
        <p:spPr>
          <a:xfrm>
            <a:off x="611560" y="5681937"/>
            <a:ext cx="3600400" cy="738664"/>
          </a:xfrm>
          <a:prstGeom prst="rect">
            <a:avLst/>
          </a:prstGeom>
          <a:ln w="635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1400" dirty="0" smtClean="0"/>
              <a:t>認可外保育施設</a:t>
            </a:r>
            <a:endParaRPr lang="en-US" altLang="ja-JP" sz="1400" dirty="0"/>
          </a:p>
          <a:p>
            <a:pPr algn="ctr"/>
            <a:r>
              <a:rPr kumimoji="1" lang="en-US" altLang="ja-JP" sz="1400" dirty="0" smtClean="0"/>
              <a:t>※</a:t>
            </a:r>
            <a:r>
              <a:rPr lang="ja-JP" altLang="en-US" sz="1400" dirty="0" smtClean="0"/>
              <a:t>ベビーホテル、ベビーシッター、</a:t>
            </a:r>
            <a:endParaRPr lang="en-US" altLang="ja-JP" sz="1400" dirty="0" smtClean="0"/>
          </a:p>
          <a:p>
            <a:pPr algn="ctr"/>
            <a:r>
              <a:rPr lang="ja-JP" altLang="en-US" sz="1400" dirty="0" smtClean="0"/>
              <a:t>認可外の院内保育所等</a:t>
            </a:r>
            <a:endParaRPr kumimoji="1" lang="en-US" altLang="ja-JP" sz="1400" dirty="0" smtClean="0"/>
          </a:p>
        </p:txBody>
      </p:sp>
      <p:sp>
        <p:nvSpPr>
          <p:cNvPr id="111" name="テキスト ボックス 110"/>
          <p:cNvSpPr txBox="1"/>
          <p:nvPr/>
        </p:nvSpPr>
        <p:spPr>
          <a:xfrm>
            <a:off x="503344" y="2270811"/>
            <a:ext cx="1472634" cy="58477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63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600" dirty="0" smtClean="0"/>
              <a:t>認可保育園</a:t>
            </a:r>
            <a:endParaRPr kumimoji="1" lang="en-US" altLang="ja-JP" sz="1600" dirty="0" smtClean="0"/>
          </a:p>
          <a:p>
            <a:pPr algn="ctr"/>
            <a:r>
              <a:rPr kumimoji="1" lang="ja-JP" altLang="en-US" sz="1600" dirty="0" smtClean="0"/>
              <a:t>（</a:t>
            </a:r>
            <a:r>
              <a:rPr kumimoji="1" lang="en-US" altLang="ja-JP" sz="1600" dirty="0" smtClean="0"/>
              <a:t>0</a:t>
            </a:r>
            <a:r>
              <a:rPr kumimoji="1" lang="ja-JP" altLang="en-US" sz="1600" dirty="0" smtClean="0"/>
              <a:t>～</a:t>
            </a:r>
            <a:r>
              <a:rPr kumimoji="1" lang="en-US" altLang="ja-JP" sz="1600" dirty="0" smtClean="0"/>
              <a:t>5</a:t>
            </a:r>
            <a:r>
              <a:rPr kumimoji="1" lang="ja-JP" altLang="en-US" sz="1600" dirty="0" smtClean="0"/>
              <a:t>歳）</a:t>
            </a:r>
            <a:endParaRPr kumimoji="1" lang="ja-JP" altLang="en-US" sz="1600" dirty="0"/>
          </a:p>
        </p:txBody>
      </p:sp>
      <p:sp>
        <p:nvSpPr>
          <p:cNvPr id="114" name="テキスト ボックス 113"/>
          <p:cNvSpPr txBox="1"/>
          <p:nvPr/>
        </p:nvSpPr>
        <p:spPr>
          <a:xfrm>
            <a:off x="2538047" y="2235507"/>
            <a:ext cx="1472634" cy="58477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63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600" dirty="0" smtClean="0"/>
              <a:t>認定こど</a:t>
            </a:r>
            <a:r>
              <a:rPr lang="ja-JP" altLang="en-US" sz="1600" dirty="0"/>
              <a:t>も</a:t>
            </a:r>
            <a:r>
              <a:rPr kumimoji="1" lang="ja-JP" altLang="en-US" sz="1600" dirty="0" smtClean="0"/>
              <a:t>園</a:t>
            </a:r>
            <a:endParaRPr kumimoji="1" lang="en-US" altLang="ja-JP" sz="1600" dirty="0" smtClean="0"/>
          </a:p>
          <a:p>
            <a:pPr algn="ctr"/>
            <a:r>
              <a:rPr kumimoji="1" lang="ja-JP" altLang="en-US" sz="1600" dirty="0" smtClean="0"/>
              <a:t>（</a:t>
            </a:r>
            <a:r>
              <a:rPr kumimoji="1" lang="en-US" altLang="ja-JP" sz="1600" dirty="0" smtClean="0"/>
              <a:t>0</a:t>
            </a:r>
            <a:r>
              <a:rPr kumimoji="1" lang="ja-JP" altLang="en-US" sz="1600" dirty="0" smtClean="0"/>
              <a:t>～</a:t>
            </a:r>
            <a:r>
              <a:rPr kumimoji="1" lang="en-US" altLang="ja-JP" sz="1600" dirty="0" smtClean="0"/>
              <a:t>5</a:t>
            </a:r>
            <a:r>
              <a:rPr kumimoji="1" lang="ja-JP" altLang="en-US" sz="1600" dirty="0" smtClean="0"/>
              <a:t>歳）</a:t>
            </a:r>
            <a:endParaRPr kumimoji="1" lang="ja-JP" altLang="en-US" sz="1600" dirty="0"/>
          </a:p>
        </p:txBody>
      </p:sp>
      <p:sp>
        <p:nvSpPr>
          <p:cNvPr id="115" name="テキスト ボックス 114"/>
          <p:cNvSpPr txBox="1"/>
          <p:nvPr/>
        </p:nvSpPr>
        <p:spPr>
          <a:xfrm>
            <a:off x="527725" y="3057330"/>
            <a:ext cx="1472634" cy="58477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63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600" dirty="0"/>
              <a:t>幼稚園</a:t>
            </a:r>
            <a:endParaRPr kumimoji="1" lang="en-US" altLang="ja-JP" sz="1600" dirty="0" smtClean="0"/>
          </a:p>
          <a:p>
            <a:pPr algn="ctr"/>
            <a:r>
              <a:rPr kumimoji="1" lang="ja-JP" altLang="en-US" sz="1600" dirty="0" smtClean="0"/>
              <a:t>（</a:t>
            </a:r>
            <a:r>
              <a:rPr lang="en-US" altLang="ja-JP" sz="1600" dirty="0"/>
              <a:t>3</a:t>
            </a:r>
            <a:r>
              <a:rPr kumimoji="1" lang="ja-JP" altLang="en-US" sz="1600" dirty="0" smtClean="0"/>
              <a:t>～</a:t>
            </a:r>
            <a:r>
              <a:rPr kumimoji="1" lang="en-US" altLang="ja-JP" sz="1600" dirty="0" smtClean="0"/>
              <a:t>5</a:t>
            </a:r>
            <a:r>
              <a:rPr kumimoji="1" lang="ja-JP" altLang="en-US" sz="1600" dirty="0" smtClean="0"/>
              <a:t>歳）</a:t>
            </a:r>
            <a:endParaRPr kumimoji="1" lang="ja-JP" altLang="en-US" sz="1600" dirty="0"/>
          </a:p>
        </p:txBody>
      </p:sp>
      <p:sp>
        <p:nvSpPr>
          <p:cNvPr id="116" name="テキスト ボックス 115"/>
          <p:cNvSpPr txBox="1"/>
          <p:nvPr/>
        </p:nvSpPr>
        <p:spPr>
          <a:xfrm>
            <a:off x="2555776" y="3057329"/>
            <a:ext cx="1472634" cy="58477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63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600" dirty="0" smtClean="0"/>
              <a:t>小規模</a:t>
            </a:r>
            <a:r>
              <a:rPr lang="ja-JP" altLang="en-US" sz="1600" dirty="0"/>
              <a:t>保育</a:t>
            </a:r>
            <a:endParaRPr kumimoji="1" lang="en-US" altLang="ja-JP" sz="1600" dirty="0" smtClean="0"/>
          </a:p>
          <a:p>
            <a:pPr algn="ctr"/>
            <a:r>
              <a:rPr kumimoji="1" lang="ja-JP" altLang="en-US" sz="1600" dirty="0" smtClean="0"/>
              <a:t>（</a:t>
            </a:r>
            <a:r>
              <a:rPr lang="en-US" altLang="ja-JP" sz="1600" dirty="0" smtClean="0"/>
              <a:t>0</a:t>
            </a:r>
            <a:r>
              <a:rPr kumimoji="1" lang="ja-JP" altLang="en-US" sz="1600" dirty="0" smtClean="0"/>
              <a:t>～</a:t>
            </a:r>
            <a:r>
              <a:rPr lang="en-US" altLang="ja-JP" sz="1600" dirty="0"/>
              <a:t>2</a:t>
            </a:r>
            <a:r>
              <a:rPr kumimoji="1" lang="ja-JP" altLang="en-US" sz="1600" dirty="0" smtClean="0"/>
              <a:t>歳）</a:t>
            </a:r>
            <a:endParaRPr kumimoji="1" lang="ja-JP" altLang="en-US" sz="1600" dirty="0"/>
          </a:p>
        </p:txBody>
      </p:sp>
      <p:sp>
        <p:nvSpPr>
          <p:cNvPr id="14" name="角丸四角形 13"/>
          <p:cNvSpPr/>
          <p:nvPr/>
        </p:nvSpPr>
        <p:spPr>
          <a:xfrm>
            <a:off x="323528" y="1792106"/>
            <a:ext cx="3888432" cy="2789022"/>
          </a:xfrm>
          <a:prstGeom prst="roundRect">
            <a:avLst/>
          </a:prstGeom>
          <a:noFill/>
          <a:ln w="127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u="sng" dirty="0" smtClean="0">
              <a:solidFill>
                <a:schemeClr val="tx2"/>
              </a:solidFill>
              <a:latin typeface="Meiryo UI" pitchFamily="50" charset="-128"/>
              <a:ea typeface="Meiryo UI" pitchFamily="50" charset="-128"/>
              <a:cs typeface="Meiryo UI" pitchFamily="50" charset="-128"/>
            </a:endParaRPr>
          </a:p>
        </p:txBody>
      </p:sp>
      <p:sp>
        <p:nvSpPr>
          <p:cNvPr id="117" name="テキスト ボックス 116"/>
          <p:cNvSpPr txBox="1"/>
          <p:nvPr/>
        </p:nvSpPr>
        <p:spPr>
          <a:xfrm>
            <a:off x="1531427" y="3809635"/>
            <a:ext cx="1472634" cy="58477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63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600" dirty="0"/>
              <a:t>事業</a:t>
            </a:r>
            <a:r>
              <a:rPr lang="ja-JP" altLang="en-US" sz="1600" dirty="0" smtClean="0"/>
              <a:t>所</a:t>
            </a:r>
            <a:r>
              <a:rPr lang="ja-JP" altLang="en-US" sz="1600" dirty="0"/>
              <a:t>内</a:t>
            </a:r>
            <a:r>
              <a:rPr lang="ja-JP" altLang="en-US" sz="1600" dirty="0" smtClean="0"/>
              <a:t>保育</a:t>
            </a:r>
            <a:endParaRPr kumimoji="1" lang="en-US" altLang="ja-JP" sz="1600" dirty="0" smtClean="0"/>
          </a:p>
          <a:p>
            <a:pPr algn="ctr"/>
            <a:r>
              <a:rPr kumimoji="1" lang="ja-JP" altLang="en-US" sz="1600" dirty="0" smtClean="0"/>
              <a:t>（</a:t>
            </a:r>
            <a:r>
              <a:rPr lang="en-US" altLang="ja-JP" sz="1600" dirty="0" smtClean="0"/>
              <a:t>0</a:t>
            </a:r>
            <a:r>
              <a:rPr kumimoji="1" lang="ja-JP" altLang="en-US" sz="1600" dirty="0" smtClean="0"/>
              <a:t>～</a:t>
            </a:r>
            <a:r>
              <a:rPr lang="en-US" altLang="ja-JP" sz="1600" dirty="0"/>
              <a:t>2</a:t>
            </a:r>
            <a:r>
              <a:rPr kumimoji="1" lang="ja-JP" altLang="en-US" sz="1600" dirty="0" smtClean="0"/>
              <a:t>歳）</a:t>
            </a:r>
            <a:endParaRPr kumimoji="1" lang="ja-JP" altLang="en-US" sz="1600" dirty="0"/>
          </a:p>
        </p:txBody>
      </p:sp>
      <p:sp>
        <p:nvSpPr>
          <p:cNvPr id="15" name="テキスト ボックス 14"/>
          <p:cNvSpPr txBox="1"/>
          <p:nvPr/>
        </p:nvSpPr>
        <p:spPr>
          <a:xfrm>
            <a:off x="483385" y="1669713"/>
            <a:ext cx="3326363" cy="307777"/>
          </a:xfrm>
          <a:prstGeom prst="rect">
            <a:avLst/>
          </a:prstGeom>
          <a:solidFill>
            <a:schemeClr val="bg1"/>
          </a:solidFill>
          <a:ln w="12700">
            <a:solidFill>
              <a:schemeClr val="tx1"/>
            </a:solidFill>
          </a:ln>
        </p:spPr>
        <p:txBody>
          <a:bodyPr wrap="square" rtlCol="0">
            <a:spAutoFit/>
          </a:bodyPr>
          <a:lstStyle/>
          <a:p>
            <a:r>
              <a:rPr kumimoji="1" lang="ja-JP" altLang="en-US" sz="1400" dirty="0" smtClean="0"/>
              <a:t>認可施設・事業（国と自治体が公費支援）</a:t>
            </a:r>
            <a:endParaRPr kumimoji="1" lang="ja-JP" altLang="en-US" sz="1400" dirty="0"/>
          </a:p>
        </p:txBody>
      </p:sp>
      <p:sp>
        <p:nvSpPr>
          <p:cNvPr id="118" name="角丸四角形 117"/>
          <p:cNvSpPr/>
          <p:nvPr/>
        </p:nvSpPr>
        <p:spPr>
          <a:xfrm>
            <a:off x="4615432" y="937724"/>
            <a:ext cx="2616772" cy="501300"/>
          </a:xfrm>
          <a:prstGeom prst="roundRect">
            <a:avLst/>
          </a:prstGeom>
          <a:solidFill>
            <a:schemeClr val="accent1">
              <a:lumMod val="20000"/>
              <a:lumOff val="80000"/>
            </a:schemeClr>
          </a:soli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2"/>
                </a:solidFill>
                <a:latin typeface="Meiryo UI" pitchFamily="50" charset="-128"/>
                <a:ea typeface="Meiryo UI" pitchFamily="50" charset="-128"/>
                <a:cs typeface="Meiryo UI" pitchFamily="50" charset="-128"/>
              </a:rPr>
              <a:t>自宅などで預かってもらう</a:t>
            </a:r>
          </a:p>
        </p:txBody>
      </p:sp>
      <p:sp>
        <p:nvSpPr>
          <p:cNvPr id="119" name="角丸四角形 118"/>
          <p:cNvSpPr/>
          <p:nvPr/>
        </p:nvSpPr>
        <p:spPr>
          <a:xfrm>
            <a:off x="4619524" y="3900180"/>
            <a:ext cx="2832796" cy="501300"/>
          </a:xfrm>
          <a:prstGeom prst="roundRect">
            <a:avLst/>
          </a:prstGeom>
          <a:solidFill>
            <a:schemeClr val="accent1">
              <a:lumMod val="20000"/>
              <a:lumOff val="80000"/>
            </a:schemeClr>
          </a:soli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2"/>
                </a:solidFill>
                <a:latin typeface="Meiryo UI" pitchFamily="50" charset="-128"/>
                <a:ea typeface="Meiryo UI" pitchFamily="50" charset="-128"/>
                <a:cs typeface="Meiryo UI" pitchFamily="50" charset="-128"/>
              </a:rPr>
              <a:t>保育等を一時的に利用する</a:t>
            </a:r>
            <a:endParaRPr kumimoji="1" lang="ja-JP" altLang="en-US" dirty="0" smtClean="0">
              <a:solidFill>
                <a:schemeClr val="tx2"/>
              </a:solidFill>
              <a:latin typeface="Meiryo UI" pitchFamily="50" charset="-128"/>
              <a:ea typeface="Meiryo UI" pitchFamily="50" charset="-128"/>
              <a:cs typeface="Meiryo UI" pitchFamily="50" charset="-128"/>
            </a:endParaRPr>
          </a:p>
        </p:txBody>
      </p:sp>
      <p:sp>
        <p:nvSpPr>
          <p:cNvPr id="120" name="テキスト ボックス 119"/>
          <p:cNvSpPr txBox="1"/>
          <p:nvPr/>
        </p:nvSpPr>
        <p:spPr>
          <a:xfrm>
            <a:off x="5040052" y="2951943"/>
            <a:ext cx="3600400" cy="553998"/>
          </a:xfrm>
          <a:prstGeom prst="rect">
            <a:avLst/>
          </a:prstGeom>
          <a:ln w="635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600" dirty="0" smtClean="0"/>
              <a:t>企業主導型ベビーシッター</a:t>
            </a:r>
            <a:endParaRPr lang="en-US" altLang="ja-JP" sz="1600" dirty="0" smtClean="0"/>
          </a:p>
          <a:p>
            <a:pPr algn="ctr"/>
            <a:r>
              <a:rPr kumimoji="1" lang="en-US" altLang="ja-JP" sz="1400" dirty="0" smtClean="0"/>
              <a:t>※</a:t>
            </a:r>
            <a:r>
              <a:rPr kumimoji="1" lang="ja-JP" altLang="en-US" sz="1400" dirty="0" smtClean="0"/>
              <a:t>事業主拠出金により運営</a:t>
            </a:r>
            <a:endParaRPr kumimoji="1" lang="en-US" altLang="ja-JP" sz="1400" dirty="0" smtClean="0"/>
          </a:p>
        </p:txBody>
      </p:sp>
      <p:sp>
        <p:nvSpPr>
          <p:cNvPr id="16" name="楕円 15"/>
          <p:cNvSpPr/>
          <p:nvPr/>
        </p:nvSpPr>
        <p:spPr>
          <a:xfrm>
            <a:off x="5625999" y="4688933"/>
            <a:ext cx="2392501" cy="741378"/>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6200000" scaled="1"/>
            <a:tileRect/>
          </a:gra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2"/>
                </a:solidFill>
                <a:latin typeface="Meiryo UI" pitchFamily="50" charset="-128"/>
                <a:ea typeface="Meiryo UI" pitchFamily="50" charset="-128"/>
                <a:cs typeface="Meiryo UI" pitchFamily="50" charset="-128"/>
              </a:rPr>
              <a:t>ファミリー・サポート・センター</a:t>
            </a:r>
            <a:endParaRPr kumimoji="1" lang="ja-JP" altLang="en-US" dirty="0" smtClean="0">
              <a:solidFill>
                <a:schemeClr val="tx2"/>
              </a:solidFill>
              <a:latin typeface="Meiryo UI" pitchFamily="50" charset="-128"/>
              <a:ea typeface="Meiryo UI" pitchFamily="50" charset="-128"/>
              <a:cs typeface="Meiryo UI" pitchFamily="50" charset="-128"/>
            </a:endParaRPr>
          </a:p>
        </p:txBody>
      </p:sp>
      <p:sp>
        <p:nvSpPr>
          <p:cNvPr id="122" name="楕円 121"/>
          <p:cNvSpPr/>
          <p:nvPr/>
        </p:nvSpPr>
        <p:spPr>
          <a:xfrm>
            <a:off x="4828095" y="5680721"/>
            <a:ext cx="1904145" cy="741378"/>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6200000" scaled="1"/>
            <a:tileRect/>
          </a:gra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2"/>
                </a:solidFill>
                <a:latin typeface="Meiryo UI" pitchFamily="50" charset="-128"/>
                <a:ea typeface="Meiryo UI" pitchFamily="50" charset="-128"/>
                <a:cs typeface="Meiryo UI" pitchFamily="50" charset="-128"/>
              </a:rPr>
              <a:t>病児保育</a:t>
            </a:r>
            <a:endParaRPr kumimoji="1" lang="ja-JP" altLang="en-US" dirty="0" smtClean="0">
              <a:solidFill>
                <a:schemeClr val="tx2"/>
              </a:solidFill>
              <a:latin typeface="Meiryo UI" pitchFamily="50" charset="-128"/>
              <a:ea typeface="Meiryo UI" pitchFamily="50" charset="-128"/>
              <a:cs typeface="Meiryo UI" pitchFamily="50" charset="-128"/>
            </a:endParaRPr>
          </a:p>
        </p:txBody>
      </p:sp>
      <p:sp>
        <p:nvSpPr>
          <p:cNvPr id="124" name="楕円 123"/>
          <p:cNvSpPr/>
          <p:nvPr/>
        </p:nvSpPr>
        <p:spPr>
          <a:xfrm>
            <a:off x="6896291" y="5695968"/>
            <a:ext cx="1904145" cy="741378"/>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6200000" scaled="1"/>
            <a:tileRect/>
          </a:gra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2"/>
                </a:solidFill>
                <a:latin typeface="Meiryo UI" pitchFamily="50" charset="-128"/>
                <a:ea typeface="Meiryo UI" pitchFamily="50" charset="-128"/>
                <a:cs typeface="Meiryo UI" pitchFamily="50" charset="-128"/>
              </a:rPr>
              <a:t>一時</a:t>
            </a:r>
            <a:r>
              <a:rPr lang="ja-JP" altLang="en-US" dirty="0">
                <a:solidFill>
                  <a:schemeClr val="tx2"/>
                </a:solidFill>
                <a:latin typeface="Meiryo UI" pitchFamily="50" charset="-128"/>
                <a:ea typeface="Meiryo UI" pitchFamily="50" charset="-128"/>
                <a:cs typeface="Meiryo UI" pitchFamily="50" charset="-128"/>
              </a:rPr>
              <a:t>預</a:t>
            </a:r>
            <a:r>
              <a:rPr lang="ja-JP" altLang="en-US" dirty="0" smtClean="0">
                <a:solidFill>
                  <a:schemeClr val="tx2"/>
                </a:solidFill>
                <a:latin typeface="Meiryo UI" pitchFamily="50" charset="-128"/>
                <a:ea typeface="Meiryo UI" pitchFamily="50" charset="-128"/>
                <a:cs typeface="Meiryo UI" pitchFamily="50" charset="-128"/>
              </a:rPr>
              <a:t>かり</a:t>
            </a:r>
            <a:endParaRPr kumimoji="1" lang="ja-JP" altLang="en-US" dirty="0" smtClean="0">
              <a:solidFill>
                <a:schemeClr val="tx2"/>
              </a:solidFill>
              <a:latin typeface="Meiryo UI" pitchFamily="50" charset="-128"/>
              <a:ea typeface="Meiryo UI" pitchFamily="50" charset="-128"/>
              <a:cs typeface="Meiryo UI" pitchFamily="50" charset="-128"/>
            </a:endParaRPr>
          </a:p>
        </p:txBody>
      </p:sp>
      <p:sp>
        <p:nvSpPr>
          <p:cNvPr id="126" name="テキスト ボックス 125"/>
          <p:cNvSpPr txBox="1"/>
          <p:nvPr/>
        </p:nvSpPr>
        <p:spPr>
          <a:xfrm>
            <a:off x="4932040" y="1938715"/>
            <a:ext cx="1667977" cy="830997"/>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63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600" dirty="0" smtClean="0"/>
              <a:t>家庭的保育</a:t>
            </a:r>
            <a:endParaRPr lang="en-US" altLang="ja-JP" sz="1600" dirty="0" smtClean="0"/>
          </a:p>
          <a:p>
            <a:pPr algn="ctr"/>
            <a:r>
              <a:rPr kumimoji="1" lang="ja-JP" altLang="en-US" sz="1600" dirty="0" smtClean="0"/>
              <a:t>（保育ママ）</a:t>
            </a:r>
            <a:endParaRPr kumimoji="1" lang="en-US" altLang="ja-JP" sz="1600" dirty="0" smtClean="0"/>
          </a:p>
          <a:p>
            <a:pPr algn="ctr"/>
            <a:r>
              <a:rPr kumimoji="1" lang="ja-JP" altLang="en-US" sz="1600" dirty="0" smtClean="0"/>
              <a:t>（</a:t>
            </a:r>
            <a:r>
              <a:rPr kumimoji="1" lang="en-US" altLang="ja-JP" sz="1600" dirty="0" smtClean="0"/>
              <a:t>0</a:t>
            </a:r>
            <a:r>
              <a:rPr kumimoji="1" lang="ja-JP" altLang="en-US" sz="1600" dirty="0" smtClean="0"/>
              <a:t>～</a:t>
            </a:r>
            <a:r>
              <a:rPr lang="en-US" altLang="ja-JP" sz="1600" dirty="0"/>
              <a:t>2</a:t>
            </a:r>
            <a:r>
              <a:rPr kumimoji="1" lang="ja-JP" altLang="en-US" sz="1600" dirty="0" smtClean="0"/>
              <a:t>歳）</a:t>
            </a:r>
            <a:endParaRPr kumimoji="1" lang="ja-JP" altLang="en-US" sz="1600" dirty="0"/>
          </a:p>
        </p:txBody>
      </p:sp>
      <p:sp>
        <p:nvSpPr>
          <p:cNvPr id="127" name="テキスト ボックス 126"/>
          <p:cNvSpPr txBox="1"/>
          <p:nvPr/>
        </p:nvSpPr>
        <p:spPr>
          <a:xfrm>
            <a:off x="7035000" y="1926235"/>
            <a:ext cx="1626725" cy="855958"/>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6350"/>
        </p:spPr>
        <p:style>
          <a:lnRef idx="2">
            <a:schemeClr val="accent1"/>
          </a:lnRef>
          <a:fillRef idx="1">
            <a:schemeClr val="lt1"/>
          </a:fillRef>
          <a:effectRef idx="0">
            <a:schemeClr val="accent1"/>
          </a:effectRef>
          <a:fontRef idx="minor">
            <a:schemeClr val="dk1"/>
          </a:fontRef>
        </p:style>
        <p:txBody>
          <a:bodyPr wrap="square" tIns="180000" bIns="180000" rtlCol="0" anchor="ctr" anchorCtr="1">
            <a:spAutoFit/>
          </a:bodyPr>
          <a:lstStyle/>
          <a:p>
            <a:pPr algn="ctr"/>
            <a:r>
              <a:rPr kumimoji="1" lang="ja-JP" altLang="en-US" sz="1600" dirty="0" smtClean="0"/>
              <a:t>居宅訪問型保育</a:t>
            </a:r>
            <a:endParaRPr kumimoji="1" lang="en-US" altLang="ja-JP" sz="1600" dirty="0" smtClean="0"/>
          </a:p>
          <a:p>
            <a:pPr algn="ctr"/>
            <a:r>
              <a:rPr kumimoji="1" lang="ja-JP" altLang="en-US" sz="1600" dirty="0" smtClean="0"/>
              <a:t>（</a:t>
            </a:r>
            <a:r>
              <a:rPr kumimoji="1" lang="en-US" altLang="ja-JP" sz="1600" dirty="0" smtClean="0"/>
              <a:t>0</a:t>
            </a:r>
            <a:r>
              <a:rPr kumimoji="1" lang="ja-JP" altLang="en-US" sz="1600" dirty="0" smtClean="0"/>
              <a:t>～</a:t>
            </a:r>
            <a:r>
              <a:rPr lang="en-US" altLang="ja-JP" sz="1600" dirty="0"/>
              <a:t>2</a:t>
            </a:r>
            <a:r>
              <a:rPr kumimoji="1" lang="ja-JP" altLang="en-US" sz="1600" dirty="0" smtClean="0"/>
              <a:t>歳）</a:t>
            </a:r>
            <a:endParaRPr kumimoji="1" lang="en-US" altLang="ja-JP" sz="1600" dirty="0" smtClean="0"/>
          </a:p>
        </p:txBody>
      </p:sp>
      <p:sp>
        <p:nvSpPr>
          <p:cNvPr id="128" name="角丸四角形 127"/>
          <p:cNvSpPr/>
          <p:nvPr/>
        </p:nvSpPr>
        <p:spPr>
          <a:xfrm>
            <a:off x="4767378" y="1662819"/>
            <a:ext cx="4033058" cy="1192768"/>
          </a:xfrm>
          <a:prstGeom prst="roundRect">
            <a:avLst/>
          </a:prstGeom>
          <a:noFill/>
          <a:ln w="127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u="sng" dirty="0" smtClean="0">
              <a:solidFill>
                <a:schemeClr val="tx2"/>
              </a:solidFill>
              <a:latin typeface="Meiryo UI" pitchFamily="50" charset="-128"/>
              <a:ea typeface="Meiryo UI" pitchFamily="50" charset="-128"/>
              <a:cs typeface="Meiryo UI" pitchFamily="50" charset="-128"/>
            </a:endParaRPr>
          </a:p>
        </p:txBody>
      </p:sp>
      <p:sp>
        <p:nvSpPr>
          <p:cNvPr id="129" name="テキスト ボックス 128"/>
          <p:cNvSpPr txBox="1"/>
          <p:nvPr/>
        </p:nvSpPr>
        <p:spPr>
          <a:xfrm>
            <a:off x="4890314" y="1556264"/>
            <a:ext cx="2952328" cy="317430"/>
          </a:xfrm>
          <a:prstGeom prst="rect">
            <a:avLst/>
          </a:prstGeom>
          <a:solidFill>
            <a:schemeClr val="bg1"/>
          </a:solidFill>
          <a:ln w="12700">
            <a:solidFill>
              <a:schemeClr val="tx1"/>
            </a:solidFill>
          </a:ln>
        </p:spPr>
        <p:txBody>
          <a:bodyPr wrap="square" rtlCol="0">
            <a:spAutoFit/>
          </a:bodyPr>
          <a:lstStyle/>
          <a:p>
            <a:r>
              <a:rPr lang="ja-JP" altLang="en-US" sz="1400" dirty="0" smtClean="0"/>
              <a:t>認可事業（国と自治体が公費支援）</a:t>
            </a:r>
            <a:endParaRPr kumimoji="1" lang="ja-JP" altLang="en-US" sz="1400" dirty="0"/>
          </a:p>
        </p:txBody>
      </p:sp>
      <p:sp>
        <p:nvSpPr>
          <p:cNvPr id="9" name="スライド番号プレースホルダー 8"/>
          <p:cNvSpPr>
            <a:spLocks noGrp="1"/>
          </p:cNvSpPr>
          <p:nvPr>
            <p:ph type="sldNum" sz="quarter" idx="12"/>
          </p:nvPr>
        </p:nvSpPr>
        <p:spPr/>
        <p:txBody>
          <a:bodyPr/>
          <a:lstStyle/>
          <a:p>
            <a:fld id="{3ECA97EA-0E98-4042-AAD6-F746361BEE25}" type="slidenum">
              <a:rPr kumimoji="1" lang="ja-JP" altLang="en-US" smtClean="0"/>
              <a:t>7</a:t>
            </a:fld>
            <a:endParaRPr kumimoji="1" lang="ja-JP" altLang="en-US"/>
          </a:p>
        </p:txBody>
      </p:sp>
    </p:spTree>
    <p:extLst>
      <p:ext uri="{BB962C8B-B14F-4D97-AF65-F5344CB8AC3E}">
        <p14:creationId xmlns:p14="http://schemas.microsoft.com/office/powerpoint/2010/main" val="18489740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79512" y="116632"/>
            <a:ext cx="4752528"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b="1" u="sng" dirty="0" smtClean="0">
              <a:solidFill>
                <a:schemeClr val="tx2"/>
              </a:solidFill>
              <a:latin typeface="Meiryo UI" pitchFamily="50" charset="-128"/>
              <a:ea typeface="Meiryo UI" pitchFamily="50" charset="-128"/>
              <a:cs typeface="Meiryo UI" pitchFamily="50" charset="-128"/>
            </a:endParaRPr>
          </a:p>
          <a:p>
            <a:r>
              <a:rPr lang="ja-JP" altLang="en-US" sz="2000" dirty="0">
                <a:solidFill>
                  <a:schemeClr val="bg1">
                    <a:lumMod val="65000"/>
                  </a:schemeClr>
                </a:solidFill>
                <a:latin typeface="Meiryo UI" pitchFamily="50" charset="-128"/>
                <a:ea typeface="Meiryo UI" pitchFamily="50" charset="-128"/>
                <a:cs typeface="Meiryo UI" pitchFamily="50" charset="-128"/>
              </a:rPr>
              <a:t>　</a:t>
            </a:r>
            <a:r>
              <a:rPr lang="ja-JP" altLang="en-US" sz="2000" dirty="0" smtClean="0">
                <a:solidFill>
                  <a:schemeClr val="bg1">
                    <a:lumMod val="65000"/>
                  </a:schemeClr>
                </a:solidFill>
                <a:latin typeface="Meiryo UI" pitchFamily="50" charset="-128"/>
                <a:ea typeface="Meiryo UI" pitchFamily="50" charset="-128"/>
                <a:cs typeface="Meiryo UI" pitchFamily="50" charset="-128"/>
              </a:rPr>
              <a:t>３．無償化</a:t>
            </a:r>
            <a:r>
              <a:rPr lang="ja-JP" altLang="en-US" sz="2000" dirty="0">
                <a:solidFill>
                  <a:schemeClr val="bg1">
                    <a:lumMod val="65000"/>
                  </a:schemeClr>
                </a:solidFill>
                <a:latin typeface="Meiryo UI" pitchFamily="50" charset="-128"/>
                <a:ea typeface="Meiryo UI" pitchFamily="50" charset="-128"/>
                <a:cs typeface="Meiryo UI" pitchFamily="50" charset="-128"/>
              </a:rPr>
              <a:t>実施</a:t>
            </a:r>
            <a:r>
              <a:rPr lang="ja-JP" altLang="en-US" sz="2000" dirty="0" smtClean="0">
                <a:solidFill>
                  <a:schemeClr val="bg1">
                    <a:lumMod val="65000"/>
                  </a:schemeClr>
                </a:solidFill>
                <a:latin typeface="Meiryo UI" pitchFamily="50" charset="-128"/>
                <a:ea typeface="Meiryo UI" pitchFamily="50" charset="-128"/>
                <a:cs typeface="Meiryo UI" pitchFamily="50" charset="-128"/>
              </a:rPr>
              <a:t>の</a:t>
            </a:r>
            <a:r>
              <a:rPr lang="ja-JP" altLang="en-US" sz="2000" dirty="0">
                <a:solidFill>
                  <a:schemeClr val="bg1">
                    <a:lumMod val="65000"/>
                  </a:schemeClr>
                </a:solidFill>
                <a:latin typeface="Meiryo UI" pitchFamily="50" charset="-128"/>
                <a:ea typeface="Meiryo UI" pitchFamily="50" charset="-128"/>
                <a:cs typeface="Meiryo UI" pitchFamily="50" charset="-128"/>
              </a:rPr>
              <a:t>概要</a:t>
            </a:r>
            <a:endParaRPr lang="en-US" altLang="ja-JP" sz="2000" dirty="0" smtClean="0">
              <a:solidFill>
                <a:schemeClr val="bg1">
                  <a:lumMod val="65000"/>
                </a:schemeClr>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00" b="1" dirty="0" smtClean="0">
              <a:solidFill>
                <a:schemeClr val="tx2"/>
              </a:solidFill>
              <a:latin typeface="Meiryo UI" pitchFamily="50" charset="-128"/>
              <a:ea typeface="Meiryo UI" pitchFamily="50" charset="-128"/>
              <a:cs typeface="Meiryo UI" pitchFamily="50" charset="-128"/>
            </a:endParaRPr>
          </a:p>
        </p:txBody>
      </p:sp>
      <p:sp>
        <p:nvSpPr>
          <p:cNvPr id="62" name="Line 297"/>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 name="Line 438"/>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 name="Line 440"/>
          <p:cNvSpPr>
            <a:spLocks noChangeShapeType="1"/>
          </p:cNvSpPr>
          <p:nvPr/>
        </p:nvSpPr>
        <p:spPr bwMode="auto">
          <a:xfrm>
            <a:off x="6550025"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5" name="Line 447"/>
          <p:cNvSpPr>
            <a:spLocks noChangeShapeType="1"/>
          </p:cNvSpPr>
          <p:nvPr/>
        </p:nvSpPr>
        <p:spPr bwMode="auto">
          <a:xfrm>
            <a:off x="6550025"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 name="Line 449"/>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7" name="Line 451"/>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 name="Line 45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9" name="Line 45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 name="Line 455"/>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1" name="Line 458"/>
          <p:cNvSpPr>
            <a:spLocks noChangeShapeType="1"/>
          </p:cNvSpPr>
          <p:nvPr/>
        </p:nvSpPr>
        <p:spPr bwMode="auto">
          <a:xfrm flipH="1">
            <a:off x="63309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Line 459"/>
          <p:cNvSpPr>
            <a:spLocks noChangeShapeType="1"/>
          </p:cNvSpPr>
          <p:nvPr/>
        </p:nvSpPr>
        <p:spPr bwMode="auto">
          <a:xfrm flipV="1">
            <a:off x="62833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3" name="Line 460"/>
          <p:cNvSpPr>
            <a:spLocks noChangeShapeType="1"/>
          </p:cNvSpPr>
          <p:nvPr/>
        </p:nvSpPr>
        <p:spPr bwMode="auto">
          <a:xfrm flipH="1">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 name="Line 462"/>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5" name="Line 463"/>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 name="Line 464"/>
          <p:cNvSpPr>
            <a:spLocks noChangeShapeType="1"/>
          </p:cNvSpPr>
          <p:nvPr/>
        </p:nvSpPr>
        <p:spPr bwMode="auto">
          <a:xfrm>
            <a:off x="65024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7" name="Line 466"/>
          <p:cNvSpPr>
            <a:spLocks noChangeShapeType="1"/>
          </p:cNvSpPr>
          <p:nvPr/>
        </p:nvSpPr>
        <p:spPr bwMode="auto">
          <a:xfrm>
            <a:off x="65119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 name="Line 468"/>
          <p:cNvSpPr>
            <a:spLocks noChangeShapeType="1"/>
          </p:cNvSpPr>
          <p:nvPr/>
        </p:nvSpPr>
        <p:spPr bwMode="auto">
          <a:xfrm flipH="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9" name="Line 469"/>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 name="Line 470"/>
          <p:cNvSpPr>
            <a:spLocks noChangeShapeType="1"/>
          </p:cNvSpPr>
          <p:nvPr/>
        </p:nvSpPr>
        <p:spPr bwMode="auto">
          <a:xfrm flipH="1">
            <a:off x="627380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1" name="Line 471"/>
          <p:cNvSpPr>
            <a:spLocks noChangeShapeType="1"/>
          </p:cNvSpPr>
          <p:nvPr/>
        </p:nvSpPr>
        <p:spPr bwMode="auto">
          <a:xfrm flipH="1" flipV="1">
            <a:off x="6292850"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 name="Line 472"/>
          <p:cNvSpPr>
            <a:spLocks noChangeShapeType="1"/>
          </p:cNvSpPr>
          <p:nvPr/>
        </p:nvSpPr>
        <p:spPr bwMode="auto">
          <a:xfrm flipV="1">
            <a:off x="62261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3" name="Line 473"/>
          <p:cNvSpPr>
            <a:spLocks noChangeShapeType="1"/>
          </p:cNvSpPr>
          <p:nvPr/>
        </p:nvSpPr>
        <p:spPr bwMode="auto">
          <a:xfrm>
            <a:off x="626427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 name="Line 474"/>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 name="Line 476"/>
          <p:cNvSpPr>
            <a:spLocks noChangeShapeType="1"/>
          </p:cNvSpPr>
          <p:nvPr/>
        </p:nvSpPr>
        <p:spPr bwMode="auto">
          <a:xfrm>
            <a:off x="6550025"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6" name="Line 297"/>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 name="Line 438"/>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8" name="Line 440"/>
          <p:cNvSpPr>
            <a:spLocks noChangeShapeType="1"/>
          </p:cNvSpPr>
          <p:nvPr/>
        </p:nvSpPr>
        <p:spPr bwMode="auto">
          <a:xfrm>
            <a:off x="6440488" y="42259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 name="Line 447"/>
          <p:cNvSpPr>
            <a:spLocks noChangeShapeType="1"/>
          </p:cNvSpPr>
          <p:nvPr/>
        </p:nvSpPr>
        <p:spPr bwMode="auto">
          <a:xfrm>
            <a:off x="6440488" y="285432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0" name="Line 449"/>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 name="Line 451"/>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 name="Line 45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3" name="Line 45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 name="Line 455"/>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 name="Line 458"/>
          <p:cNvSpPr>
            <a:spLocks noChangeShapeType="1"/>
          </p:cNvSpPr>
          <p:nvPr/>
        </p:nvSpPr>
        <p:spPr bwMode="auto">
          <a:xfrm flipH="1">
            <a:off x="62214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 name="Line 459"/>
          <p:cNvSpPr>
            <a:spLocks noChangeShapeType="1"/>
          </p:cNvSpPr>
          <p:nvPr/>
        </p:nvSpPr>
        <p:spPr bwMode="auto">
          <a:xfrm flipV="1">
            <a:off x="61737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7" name="Line 460"/>
          <p:cNvSpPr>
            <a:spLocks noChangeShapeType="1"/>
          </p:cNvSpPr>
          <p:nvPr/>
        </p:nvSpPr>
        <p:spPr bwMode="auto">
          <a:xfrm flipH="1">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 name="Line 462"/>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9" name="Line 463"/>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 name="Line 464"/>
          <p:cNvSpPr>
            <a:spLocks noChangeShapeType="1"/>
          </p:cNvSpPr>
          <p:nvPr/>
        </p:nvSpPr>
        <p:spPr bwMode="auto">
          <a:xfrm>
            <a:off x="63928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1" name="Line 466"/>
          <p:cNvSpPr>
            <a:spLocks noChangeShapeType="1"/>
          </p:cNvSpPr>
          <p:nvPr/>
        </p:nvSpPr>
        <p:spPr bwMode="auto">
          <a:xfrm>
            <a:off x="64023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 name="Line 468"/>
          <p:cNvSpPr>
            <a:spLocks noChangeShapeType="1"/>
          </p:cNvSpPr>
          <p:nvPr/>
        </p:nvSpPr>
        <p:spPr bwMode="auto">
          <a:xfrm flipH="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 name="Line 469"/>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 name="Line 470"/>
          <p:cNvSpPr>
            <a:spLocks noChangeShapeType="1"/>
          </p:cNvSpPr>
          <p:nvPr/>
        </p:nvSpPr>
        <p:spPr bwMode="auto">
          <a:xfrm flipH="1">
            <a:off x="616426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5" name="Line 471"/>
          <p:cNvSpPr>
            <a:spLocks noChangeShapeType="1"/>
          </p:cNvSpPr>
          <p:nvPr/>
        </p:nvSpPr>
        <p:spPr bwMode="auto">
          <a:xfrm flipH="1" flipV="1">
            <a:off x="6183313"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 name="Line 472"/>
          <p:cNvSpPr>
            <a:spLocks noChangeShapeType="1"/>
          </p:cNvSpPr>
          <p:nvPr/>
        </p:nvSpPr>
        <p:spPr bwMode="auto">
          <a:xfrm flipV="1">
            <a:off x="61166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7" name="Line 473"/>
          <p:cNvSpPr>
            <a:spLocks noChangeShapeType="1"/>
          </p:cNvSpPr>
          <p:nvPr/>
        </p:nvSpPr>
        <p:spPr bwMode="auto">
          <a:xfrm>
            <a:off x="615473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 name="Line 474"/>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9" name="Line 476"/>
          <p:cNvSpPr>
            <a:spLocks noChangeShapeType="1"/>
          </p:cNvSpPr>
          <p:nvPr/>
        </p:nvSpPr>
        <p:spPr bwMode="auto">
          <a:xfrm>
            <a:off x="6440488" y="37115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 name="正方形/長方形 111"/>
          <p:cNvSpPr/>
          <p:nvPr/>
        </p:nvSpPr>
        <p:spPr>
          <a:xfrm>
            <a:off x="179512" y="1124744"/>
            <a:ext cx="8444994" cy="5343394"/>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24000" rtlCol="0" anchor="t"/>
          <a:lstStyle/>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３．無償化</a:t>
            </a:r>
            <a:r>
              <a:rPr lang="ja-JP" altLang="en-US" sz="2000" dirty="0">
                <a:solidFill>
                  <a:schemeClr val="tx2"/>
                </a:solidFill>
                <a:latin typeface="メイリオ" panose="020B0604030504040204" pitchFamily="50" charset="-128"/>
                <a:ea typeface="メイリオ" panose="020B0604030504040204" pitchFamily="50" charset="-128"/>
                <a:cs typeface="Meiryo UI" pitchFamily="50" charset="-128"/>
              </a:rPr>
              <a:t>実施</a:t>
            </a:r>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の概要</a:t>
            </a:r>
            <a:endParaRPr lang="en-US" altLang="ja-JP" sz="2000" dirty="0" smtClean="0">
              <a:solidFill>
                <a:schemeClr val="tx2"/>
              </a:solidFill>
              <a:latin typeface="メイリオ" panose="020B0604030504040204" pitchFamily="50" charset="-128"/>
              <a:ea typeface="メイリオ" panose="020B0604030504040204" pitchFamily="50" charset="-128"/>
              <a:cs typeface="Meiryo UI" pitchFamily="50" charset="-128"/>
            </a:endParaRPr>
          </a:p>
          <a:p>
            <a:endParaRPr kumimoji="1" lang="en-US" altLang="ja-JP" sz="2000" dirty="0">
              <a:solidFill>
                <a:schemeClr val="tx2"/>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2"/>
                </a:solidFill>
                <a:latin typeface="メイリオ" panose="020B0604030504040204" pitchFamily="50" charset="-128"/>
                <a:ea typeface="メイリオ" panose="020B0604030504040204" pitchFamily="50" charset="-128"/>
                <a:cs typeface="Meiryo UI"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➊幼稚園・認定こども園等（１号認定子ども）</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kumimoji="1"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Meiryo UI" pitchFamily="50" charset="-128"/>
              </a:rPr>
              <a:t>　❷</a:t>
            </a:r>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保育所・認定こども園等（２号認定こども）</a:t>
            </a:r>
            <a:endParaRPr lang="en-US" altLang="ja-JP" sz="2000" dirty="0">
              <a:solidFill>
                <a:schemeClr val="tx1"/>
              </a:solidFill>
              <a:latin typeface="メイリオ" panose="020B0604030504040204" pitchFamily="50" charset="-128"/>
              <a:ea typeface="メイリオ" panose="020B0604030504040204" pitchFamily="50" charset="-128"/>
              <a:cs typeface="Meiryo UI" pitchFamily="50" charset="-128"/>
            </a:endParaRPr>
          </a:p>
          <a:p>
            <a:endParaRPr kumimoji="1" lang="en-US" altLang="ja-JP" sz="20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❸保育の必要性が認定された場合の預かり保育等</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lang="en-US" altLang="ja-JP" sz="16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r>
              <a:rPr kumimoji="1" lang="ja-JP" altLang="en-US" sz="2000" dirty="0">
                <a:solidFill>
                  <a:schemeClr val="tx1"/>
                </a:solidFill>
                <a:latin typeface="メイリオ" panose="020B0604030504040204" pitchFamily="50" charset="-128"/>
                <a:ea typeface="メイリオ" panose="020B0604030504040204" pitchFamily="50" charset="-128"/>
                <a:cs typeface="Meiryo UI" pitchFamily="50" charset="-128"/>
              </a:rPr>
              <a:t>　</a:t>
            </a:r>
            <a:r>
              <a:rPr lang="ja-JP" altLang="en-US" sz="2000" dirty="0">
                <a:solidFill>
                  <a:schemeClr val="tx1"/>
                </a:solidFill>
                <a:latin typeface="メイリオ" panose="020B0604030504040204" pitchFamily="50" charset="-128"/>
                <a:ea typeface="メイリオ" panose="020B0604030504040204" pitchFamily="50" charset="-128"/>
                <a:cs typeface="Meiryo UI" pitchFamily="50" charset="-128"/>
              </a:rPr>
              <a:t>❹</a:t>
            </a:r>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幼稚園（子ども・子育て支援新制度対象外）</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kumimoji="1" lang="en-US" altLang="ja-JP" sz="20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❺認可外保育施設等</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kumimoji="1" lang="en-US" altLang="ja-JP" sz="20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❻障害児の発達支援</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kumimoji="1" lang="en-US" altLang="ja-JP" sz="20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❼食材料費（副食費）の取扱いに関する方向性</a:t>
            </a:r>
            <a:endParaRPr lang="en-US" altLang="ja-JP" sz="2000" dirty="0" smtClean="0">
              <a:solidFill>
                <a:schemeClr val="tx1"/>
              </a:solidFill>
              <a:latin typeface="メイリオ" panose="020B0604030504040204" pitchFamily="50" charset="-128"/>
              <a:ea typeface="メイリオ" panose="020B0604030504040204" pitchFamily="50" charset="-128"/>
              <a:cs typeface="Meiryo UI" pitchFamily="50" charset="-128"/>
            </a:endParaRPr>
          </a:p>
          <a:p>
            <a:endParaRPr kumimoji="1" lang="en-US" altLang="ja-JP" sz="2000" dirty="0">
              <a:solidFill>
                <a:schemeClr val="tx1"/>
              </a:solidFill>
              <a:latin typeface="メイリオ" panose="020B0604030504040204" pitchFamily="50" charset="-128"/>
              <a:ea typeface="メイリオ" panose="020B0604030504040204" pitchFamily="50" charset="-128"/>
              <a:cs typeface="Meiryo UI"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Meiryo UI" pitchFamily="50" charset="-128"/>
              </a:rPr>
              <a:t>　❽無償化実施までのスケジュール（案）</a:t>
            </a:r>
            <a:endParaRPr kumimoji="1" lang="en-US" altLang="ja-JP" sz="2000" dirty="0">
              <a:solidFill>
                <a:schemeClr val="tx1"/>
              </a:solidFill>
              <a:latin typeface="メイリオ" panose="020B0604030504040204" pitchFamily="50" charset="-128"/>
              <a:ea typeface="メイリオ" panose="020B0604030504040204" pitchFamily="50" charset="-128"/>
              <a:cs typeface="Meiryo UI" pitchFamily="50" charset="-128"/>
            </a:endParaRPr>
          </a:p>
          <a:p>
            <a:pPr marL="285750" indent="-285750">
              <a:buFont typeface="Wingdings" panose="05000000000000000000" pitchFamily="2" charset="2"/>
              <a:buChar char="l"/>
            </a:pPr>
            <a:endParaRPr lang="en-US" altLang="ja-JP" dirty="0" smtClean="0">
              <a:solidFill>
                <a:schemeClr val="tx1"/>
              </a:solidFill>
              <a:latin typeface="メイリオ" panose="020B0604030504040204" pitchFamily="50" charset="-128"/>
              <a:ea typeface="メイリオ" panose="020B0604030504040204" pitchFamily="50" charset="-128"/>
              <a:cs typeface="Meiryo UI" pitchFamily="50" charset="-128"/>
            </a:endParaRPr>
          </a:p>
        </p:txBody>
      </p:sp>
      <p:sp>
        <p:nvSpPr>
          <p:cNvPr id="5" name="スライド番号プレースホルダー 4"/>
          <p:cNvSpPr>
            <a:spLocks noGrp="1"/>
          </p:cNvSpPr>
          <p:nvPr>
            <p:ph type="sldNum" sz="quarter" idx="12"/>
          </p:nvPr>
        </p:nvSpPr>
        <p:spPr/>
        <p:txBody>
          <a:bodyPr/>
          <a:lstStyle/>
          <a:p>
            <a:fld id="{3ECA97EA-0E98-4042-AAD6-F746361BEE25}" type="slidenum">
              <a:rPr kumimoji="1" lang="ja-JP" altLang="en-US" smtClean="0"/>
              <a:t>8</a:t>
            </a:fld>
            <a:endParaRPr kumimoji="1" lang="ja-JP" altLang="en-US"/>
          </a:p>
        </p:txBody>
      </p:sp>
    </p:spTree>
    <p:extLst>
      <p:ext uri="{BB962C8B-B14F-4D97-AF65-F5344CB8AC3E}">
        <p14:creationId xmlns:p14="http://schemas.microsoft.com/office/powerpoint/2010/main" val="4089968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accent1"/>
          </a:solidFill>
          <a:prstDash val="sysDash"/>
        </a:ln>
      </a:spPr>
      <a:bodyPr rtlCol="0" anchor="ctr"/>
      <a:lstStyle>
        <a:defPPr>
          <a:defRPr sz="1000" b="1" u="sng" dirty="0" smtClean="0">
            <a:solidFill>
              <a:schemeClr val="tx2"/>
            </a:solidFill>
            <a:latin typeface="Meiryo UI" pitchFamily="50" charset="-128"/>
            <a:ea typeface="Meiryo UI" pitchFamily="50" charset="-128"/>
            <a:cs typeface="Meiryo UI"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16287</TotalTime>
  <Words>1582</Words>
  <Application>Microsoft Office PowerPoint</Application>
  <PresentationFormat>画面に合わせる (4:3)</PresentationFormat>
  <Paragraphs>659</Paragraphs>
  <Slides>26</Slides>
  <Notes>26</Notes>
  <HiddenSlides>0</HiddenSlides>
  <MMClips>0</MMClips>
  <ScaleCrop>false</ScaleCrop>
  <HeadingPairs>
    <vt:vector size="8" baseType="variant">
      <vt:variant>
        <vt:lpstr>使用されているフォント</vt:lpstr>
      </vt:variant>
      <vt:variant>
        <vt:i4>10</vt:i4>
      </vt:variant>
      <vt:variant>
        <vt:lpstr>テーマ</vt:lpstr>
      </vt:variant>
      <vt:variant>
        <vt:i4>3</vt:i4>
      </vt:variant>
      <vt:variant>
        <vt:lpstr>埋め込まれた OLE サーバー</vt:lpstr>
      </vt:variant>
      <vt:variant>
        <vt:i4>2</vt:i4>
      </vt:variant>
      <vt:variant>
        <vt:lpstr>スライド タイトル</vt:lpstr>
      </vt:variant>
      <vt:variant>
        <vt:i4>26</vt:i4>
      </vt:variant>
    </vt:vector>
  </HeadingPairs>
  <TitlesOfParts>
    <vt:vector size="41" baseType="lpstr">
      <vt:lpstr>Meiryo UI</vt:lpstr>
      <vt:lpstr>ＭＳ Ｐゴシック</vt:lpstr>
      <vt:lpstr>新細明體</vt:lpstr>
      <vt:lpstr>メイリオ</vt:lpstr>
      <vt:lpstr>游ゴシック</vt:lpstr>
      <vt:lpstr>游ゴシック Light</vt:lpstr>
      <vt:lpstr>Arial</vt:lpstr>
      <vt:lpstr>Calibri</vt:lpstr>
      <vt:lpstr>Calibri Light</vt:lpstr>
      <vt:lpstr>Wingdings</vt:lpstr>
      <vt:lpstr>デザインの設定</vt:lpstr>
      <vt:lpstr>1_デザインの設定</vt:lpstr>
      <vt:lpstr>Office テーマ</vt:lpstr>
      <vt:lpstr>ワークシート</vt:lpstr>
      <vt:lpstr>Microsoft Excel ワークシート</vt:lpstr>
      <vt:lpstr>PowerPoint プレゼンテーション</vt:lpstr>
      <vt:lpstr>　</vt:lpstr>
      <vt:lpstr>１．無償化の背景</vt:lpstr>
      <vt:lpstr>日本の出生数および出生率の推移</vt:lpstr>
      <vt:lpstr>女性就業率（25～44歳）と保育園等の利用率の推移</vt:lpstr>
      <vt:lpstr>子育て安心プラン</vt:lpstr>
      <vt:lpstr>２．無償化に関する国の方針</vt:lpstr>
      <vt:lpstr>就学前児童に関する施設利用</vt:lpstr>
      <vt:lpstr>PowerPoint プレゼンテーション</vt:lpstr>
      <vt:lpstr>➊幼稚園・認定こども園等（１号認定子ども）の無償化</vt:lpstr>
      <vt:lpstr>❷保育所・認定こども園等（２号認定子ども）の無償化</vt:lpstr>
      <vt:lpstr>❸保育の必要性が認定された場合の預かり保育等の無償化</vt:lpstr>
      <vt:lpstr>PowerPoint プレゼンテーション</vt:lpstr>
      <vt:lpstr>❹幼稚園（子ども・子育て支援新制度対象外）の無償化</vt:lpstr>
      <vt:lpstr>PowerPoint プレゼンテーション</vt:lpstr>
      <vt:lpstr>❺認可外保育施設等の無償化</vt:lpstr>
      <vt:lpstr>PowerPoint プレゼンテーション</vt:lpstr>
      <vt:lpstr>❻障害児の発達支援に係る無償化</vt:lpstr>
      <vt:lpstr>❼食材料費（副食費）の取扱いに関する方向性</vt:lpstr>
      <vt:lpstr>❽無償化までのスケジュール（案）</vt:lpstr>
      <vt:lpstr>PowerPoint プレゼンテーション</vt:lpstr>
      <vt:lpstr>待機児童への影響</vt:lpstr>
      <vt:lpstr>PowerPoint プレゼンテーション</vt:lpstr>
      <vt:lpstr>保育の担い手の不足</vt:lpstr>
      <vt:lpstr>認可外保育施設に対する質の確保</vt:lpstr>
      <vt:lpstr>無償化実施における自治体の負担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3232</dc:creator>
  <cp:lastModifiedBy>admin</cp:lastModifiedBy>
  <cp:revision>1068</cp:revision>
  <cp:lastPrinted>2019-02-18T07:18:30Z</cp:lastPrinted>
  <dcterms:created xsi:type="dcterms:W3CDTF">2014-07-28T01:55:30Z</dcterms:created>
  <dcterms:modified xsi:type="dcterms:W3CDTF">2019-02-18T08:45:26Z</dcterms:modified>
</cp:coreProperties>
</file>