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3" r:id="rId1"/>
    <p:sldMasterId id="2147483675" r:id="rId2"/>
    <p:sldMasterId id="2147483648" r:id="rId3"/>
  </p:sldMasterIdLst>
  <p:notesMasterIdLst>
    <p:notesMasterId r:id="rId14"/>
  </p:notesMasterIdLst>
  <p:handoutMasterIdLst>
    <p:handoutMasterId r:id="rId15"/>
  </p:handoutMasterIdLst>
  <p:sldIdLst>
    <p:sldId id="350" r:id="rId4"/>
    <p:sldId id="270" r:id="rId5"/>
    <p:sldId id="341" r:id="rId6"/>
    <p:sldId id="388" r:id="rId7"/>
    <p:sldId id="385" r:id="rId8"/>
    <p:sldId id="386" r:id="rId9"/>
    <p:sldId id="387" r:id="rId10"/>
    <p:sldId id="389" r:id="rId11"/>
    <p:sldId id="370" r:id="rId12"/>
    <p:sldId id="384" r:id="rId1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73A6F9"/>
    <a:srgbClr val="FFCC66"/>
    <a:srgbClr val="FFFF99"/>
    <a:srgbClr val="FFFF66"/>
    <a:srgbClr val="FF66CC"/>
    <a:srgbClr val="009900"/>
    <a:srgbClr val="FFFF00"/>
    <a:srgbClr val="00FF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55" autoAdjust="0"/>
    <p:restoredTop sz="86331" autoAdjust="0"/>
  </p:normalViewPr>
  <p:slideViewPr>
    <p:cSldViewPr>
      <p:cViewPr varScale="1">
        <p:scale>
          <a:sx n="73" d="100"/>
          <a:sy n="73" d="100"/>
        </p:scale>
        <p:origin x="12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18621" cy="493237"/>
          </a:xfrm>
          <a:prstGeom prst="rect">
            <a:avLst/>
          </a:prstGeom>
        </p:spPr>
        <p:txBody>
          <a:bodyPr vert="horz" lIns="90618" tIns="45306" rIns="90618" bIns="45306" rtlCol="0"/>
          <a:lstStyle>
            <a:lvl1pPr algn="l">
              <a:defRPr sz="1200"/>
            </a:lvl1pPr>
          </a:lstStyle>
          <a:p>
            <a:r>
              <a:rPr kumimoji="1" lang="en-US" altLang="zh-TW" smtClean="0"/>
              <a:t>H280411</a:t>
            </a:r>
            <a:r>
              <a:rPr kumimoji="1" lang="zh-TW" altLang="en-US" smtClean="0"/>
              <a:t>　新規採用職員研修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576" y="0"/>
            <a:ext cx="2918621" cy="493237"/>
          </a:xfrm>
          <a:prstGeom prst="rect">
            <a:avLst/>
          </a:prstGeom>
        </p:spPr>
        <p:txBody>
          <a:bodyPr vert="horz" lIns="90618" tIns="45306" rIns="90618" bIns="45306" rtlCol="0"/>
          <a:lstStyle>
            <a:lvl1pPr algn="r">
              <a:defRPr sz="1200"/>
            </a:lvl1pPr>
          </a:lstStyle>
          <a:p>
            <a:fld id="{C75F1378-B2C1-45AF-8030-C967BC62E703}" type="datetimeFigureOut">
              <a:rPr kumimoji="1" lang="ja-JP" altLang="en-US" smtClean="0"/>
              <a:pPr/>
              <a:t>2019/6/19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5" y="9371505"/>
            <a:ext cx="2918621" cy="493236"/>
          </a:xfrm>
          <a:prstGeom prst="rect">
            <a:avLst/>
          </a:prstGeom>
        </p:spPr>
        <p:txBody>
          <a:bodyPr vert="horz" lIns="90618" tIns="45306" rIns="90618" bIns="453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576" y="9371505"/>
            <a:ext cx="2918621" cy="493236"/>
          </a:xfrm>
          <a:prstGeom prst="rect">
            <a:avLst/>
          </a:prstGeom>
        </p:spPr>
        <p:txBody>
          <a:bodyPr vert="horz" lIns="90618" tIns="45306" rIns="90618" bIns="45306" rtlCol="0" anchor="b"/>
          <a:lstStyle>
            <a:lvl1pPr algn="r">
              <a:defRPr sz="1200"/>
            </a:lvl1pPr>
          </a:lstStyle>
          <a:p>
            <a:fld id="{608AAC99-2A60-4084-9CDF-80E0F1A08D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1389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18831" cy="493316"/>
          </a:xfrm>
          <a:prstGeom prst="rect">
            <a:avLst/>
          </a:prstGeom>
        </p:spPr>
        <p:txBody>
          <a:bodyPr vert="horz" lIns="90604" tIns="45298" rIns="90604" bIns="45298" rtlCol="0"/>
          <a:lstStyle>
            <a:lvl1pPr algn="l">
              <a:defRPr sz="1200"/>
            </a:lvl1pPr>
          </a:lstStyle>
          <a:p>
            <a:r>
              <a:rPr kumimoji="1" lang="en-US" altLang="zh-TW" smtClean="0"/>
              <a:t>H280411</a:t>
            </a:r>
            <a:r>
              <a:rPr kumimoji="1" lang="zh-TW" altLang="en-US" smtClean="0"/>
              <a:t>　新規採用職員研修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80" y="0"/>
            <a:ext cx="2918831" cy="493316"/>
          </a:xfrm>
          <a:prstGeom prst="rect">
            <a:avLst/>
          </a:prstGeom>
        </p:spPr>
        <p:txBody>
          <a:bodyPr vert="horz" lIns="90604" tIns="45298" rIns="90604" bIns="45298" rtlCol="0"/>
          <a:lstStyle>
            <a:lvl1pPr algn="r">
              <a:defRPr sz="1200"/>
            </a:lvl1pPr>
          </a:lstStyle>
          <a:p>
            <a:fld id="{11A104CA-A910-4CC6-8759-2AE8B37987AF}" type="datetimeFigureOut">
              <a:rPr kumimoji="1" lang="ja-JP" altLang="en-US" smtClean="0"/>
              <a:pPr/>
              <a:t>2019/6/19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4" tIns="45298" rIns="90604" bIns="4529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505"/>
            <a:ext cx="5388610" cy="4439841"/>
          </a:xfrm>
          <a:prstGeom prst="rect">
            <a:avLst/>
          </a:prstGeom>
        </p:spPr>
        <p:txBody>
          <a:bodyPr vert="horz" lIns="90604" tIns="45298" rIns="90604" bIns="4529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6" y="9371285"/>
            <a:ext cx="2918831" cy="493316"/>
          </a:xfrm>
          <a:prstGeom prst="rect">
            <a:avLst/>
          </a:prstGeom>
        </p:spPr>
        <p:txBody>
          <a:bodyPr vert="horz" lIns="90604" tIns="45298" rIns="90604" bIns="4529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80" y="9371285"/>
            <a:ext cx="2918831" cy="493316"/>
          </a:xfrm>
          <a:prstGeom prst="rect">
            <a:avLst/>
          </a:prstGeom>
        </p:spPr>
        <p:txBody>
          <a:bodyPr vert="horz" lIns="90604" tIns="45298" rIns="90604" bIns="45298" rtlCol="0" anchor="b"/>
          <a:lstStyle>
            <a:lvl1pPr algn="r">
              <a:defRPr sz="1200"/>
            </a:lvl1pPr>
          </a:lstStyle>
          <a:p>
            <a:fld id="{E0A4B46F-8056-4DBA-9464-332C703D835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54331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lang="ja-JP" altLang="en-US" dirty="0" smtClean="0"/>
              <a:t>●あいさつ　　</a:t>
            </a:r>
            <a:endParaRPr lang="en-US" altLang="ja-JP" dirty="0" smtClean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●配布資料の確認</a:t>
            </a:r>
            <a:endParaRPr lang="en-US" altLang="ja-JP" dirty="0" smtClean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 smtClean="0"/>
              <a:t>●</a:t>
            </a:r>
            <a:r>
              <a:rPr lang="ja-JP" altLang="en-US" dirty="0"/>
              <a:t>紹介</a:t>
            </a:r>
            <a:endParaRPr lang="en-US" altLang="ja-JP" dirty="0" smtClean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42322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●</a:t>
            </a:r>
            <a:r>
              <a:rPr kumimoji="1" lang="ja-JP" altLang="en-US" dirty="0" smtClean="0"/>
              <a:t>子ども発達支援センターの目的</a:t>
            </a:r>
            <a:endParaRPr kumimoji="1"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・発達に心配のある子の通園施設。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・目的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810568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lang="ja-JP" altLang="en-US" dirty="0" smtClean="0"/>
              <a:t>●</a:t>
            </a:r>
            <a:r>
              <a:rPr lang="ja-JP" altLang="en-US" dirty="0"/>
              <a:t>本日</a:t>
            </a:r>
            <a:r>
              <a:rPr lang="ja-JP" altLang="en-US" dirty="0" smtClean="0"/>
              <a:t>の話の流れ　　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　今から</a:t>
            </a:r>
            <a:r>
              <a:rPr lang="ja-JP" altLang="en-US" dirty="0"/>
              <a:t>　</a:t>
            </a:r>
            <a:endParaRPr lang="en-US" altLang="ja-JP" dirty="0" smtClean="0"/>
          </a:p>
          <a:p>
            <a:r>
              <a:rPr lang="ja-JP" altLang="en-US" dirty="0" smtClean="0"/>
              <a:t>　約３０分　　概要の説明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その後　　質疑等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04309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●就学前の施設の概要おさらい）</a:t>
            </a:r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kumimoji="1" lang="ja-JP" altLang="en-US" dirty="0" smtClean="0"/>
              <a:t>では、本日の本題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・基本的には、「保育所</a:t>
            </a:r>
            <a:r>
              <a:rPr lang="ja-JP" altLang="en-US" dirty="0"/>
              <a:t>」</a:t>
            </a:r>
            <a:r>
              <a:rPr lang="ja-JP" altLang="en-US" dirty="0" smtClean="0"/>
              <a:t>と「幼稚園」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・また最近ではその両方の機能を併せ持つ「認定こども園」がある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・「子ども発達支援センター」は児童発達支援に属し、発達等の状況から</a:t>
            </a:r>
            <a:endParaRPr lang="en-US" altLang="ja-JP" dirty="0" smtClean="0"/>
          </a:p>
          <a:p>
            <a:r>
              <a:rPr lang="ja-JP" altLang="en-US" dirty="0" smtClean="0"/>
              <a:t>　集団</a:t>
            </a:r>
            <a:r>
              <a:rPr lang="ja-JP" altLang="en-US" dirty="0"/>
              <a:t>保育</a:t>
            </a:r>
            <a:r>
              <a:rPr lang="ja-JP" altLang="en-US" dirty="0" smtClean="0"/>
              <a:t>よりも療育訓練が適当と思われる子どもが通園する。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・また、上の３つ（保育所・幼稚園・こども園）等に</a:t>
            </a:r>
            <a:r>
              <a:rPr lang="ja-JP" altLang="en-US" dirty="0"/>
              <a:t>通園</a:t>
            </a:r>
            <a:r>
              <a:rPr lang="ja-JP" altLang="en-US" dirty="0" smtClean="0"/>
              <a:t>しながら子ども発達支援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センターに通園する「並行通園」という利用形態もある。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137479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●就学前の施設の概要おさらい）</a:t>
            </a:r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kumimoji="1" lang="ja-JP" altLang="en-US" dirty="0" smtClean="0"/>
              <a:t>では、本日の本題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・基本的には、「保育所</a:t>
            </a:r>
            <a:r>
              <a:rPr lang="ja-JP" altLang="en-US" dirty="0"/>
              <a:t>」</a:t>
            </a:r>
            <a:r>
              <a:rPr lang="ja-JP" altLang="en-US" dirty="0" smtClean="0"/>
              <a:t>と「幼稚園」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・また最近ではその両方の機能を併せ持つ「認定こども園」がある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・「子ども発達支援センター」は児童発達支援に属し、発達等の状況から</a:t>
            </a:r>
            <a:endParaRPr lang="en-US" altLang="ja-JP" dirty="0" smtClean="0"/>
          </a:p>
          <a:p>
            <a:r>
              <a:rPr lang="ja-JP" altLang="en-US" dirty="0" smtClean="0"/>
              <a:t>　集団</a:t>
            </a:r>
            <a:r>
              <a:rPr lang="ja-JP" altLang="en-US" dirty="0"/>
              <a:t>保育</a:t>
            </a:r>
            <a:r>
              <a:rPr lang="ja-JP" altLang="en-US" dirty="0" smtClean="0"/>
              <a:t>よりも療育訓練が適当と思われる子どもが通園する。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・また、上の３つ（保育所・幼稚園・こども園）等に</a:t>
            </a:r>
            <a:r>
              <a:rPr lang="ja-JP" altLang="en-US" dirty="0"/>
              <a:t>通園</a:t>
            </a:r>
            <a:r>
              <a:rPr lang="ja-JP" altLang="en-US" dirty="0" smtClean="0"/>
              <a:t>しながら子ども発達支援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センターに通園する「並行通園」という利用形態もある。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729643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●就学前の施設の概要おさらい）</a:t>
            </a:r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kumimoji="1" lang="ja-JP" altLang="en-US" dirty="0" smtClean="0"/>
              <a:t>では、本日の本題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・基本的には、「保育所</a:t>
            </a:r>
            <a:r>
              <a:rPr lang="ja-JP" altLang="en-US" dirty="0"/>
              <a:t>」</a:t>
            </a:r>
            <a:r>
              <a:rPr lang="ja-JP" altLang="en-US" dirty="0" smtClean="0"/>
              <a:t>と「幼稚園」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・また最近ではその両方の機能を併せ持つ「認定こども園」がある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・「子ども発達支援センター」は児童発達支援に属し、発達等の状況から</a:t>
            </a:r>
            <a:endParaRPr lang="en-US" altLang="ja-JP" dirty="0" smtClean="0"/>
          </a:p>
          <a:p>
            <a:r>
              <a:rPr lang="ja-JP" altLang="en-US" dirty="0" smtClean="0"/>
              <a:t>　集団</a:t>
            </a:r>
            <a:r>
              <a:rPr lang="ja-JP" altLang="en-US" dirty="0"/>
              <a:t>保育</a:t>
            </a:r>
            <a:r>
              <a:rPr lang="ja-JP" altLang="en-US" dirty="0" smtClean="0"/>
              <a:t>よりも療育訓練が適当と思われる子どもが通園する。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・また、上の３つ（保育所・幼稚園・こども園）等に</a:t>
            </a:r>
            <a:r>
              <a:rPr lang="ja-JP" altLang="en-US" dirty="0"/>
              <a:t>通園</a:t>
            </a:r>
            <a:r>
              <a:rPr lang="ja-JP" altLang="en-US" dirty="0" smtClean="0"/>
              <a:t>しながら子ども発達支援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センターに通園する「並行通園」という利用形態もある。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99386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●就学前の施設の概要おさらい）</a:t>
            </a:r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kumimoji="1" lang="ja-JP" altLang="en-US" dirty="0" smtClean="0"/>
              <a:t>では、本日の本題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・基本的には、「保育所</a:t>
            </a:r>
            <a:r>
              <a:rPr lang="ja-JP" altLang="en-US" dirty="0"/>
              <a:t>」</a:t>
            </a:r>
            <a:r>
              <a:rPr lang="ja-JP" altLang="en-US" dirty="0" smtClean="0"/>
              <a:t>と「幼稚園」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・また最近ではその両方の機能を併せ持つ「認定こども園」がある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・「子ども発達支援センター」は児童発達支援に属し、発達等の状況から</a:t>
            </a:r>
            <a:endParaRPr lang="en-US" altLang="ja-JP" dirty="0" smtClean="0"/>
          </a:p>
          <a:p>
            <a:r>
              <a:rPr lang="ja-JP" altLang="en-US" dirty="0" smtClean="0"/>
              <a:t>　集団</a:t>
            </a:r>
            <a:r>
              <a:rPr lang="ja-JP" altLang="en-US" dirty="0"/>
              <a:t>保育</a:t>
            </a:r>
            <a:r>
              <a:rPr lang="ja-JP" altLang="en-US" dirty="0" smtClean="0"/>
              <a:t>よりも療育訓練が適当と思われる子どもが通園する。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・また、上の３つ（保育所・幼稚園・こども園）等に</a:t>
            </a:r>
            <a:r>
              <a:rPr lang="ja-JP" altLang="en-US" dirty="0"/>
              <a:t>通園</a:t>
            </a:r>
            <a:r>
              <a:rPr lang="ja-JP" altLang="en-US" dirty="0" smtClean="0"/>
              <a:t>しながら子ども発達支援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センターに通園する「並行通園」という利用形態もある。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035413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●就学前の施設の概要おさらい）</a:t>
            </a:r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kumimoji="1" lang="ja-JP" altLang="en-US" dirty="0" smtClean="0"/>
              <a:t>では、本日の本題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・基本的には、「保育所</a:t>
            </a:r>
            <a:r>
              <a:rPr lang="ja-JP" altLang="en-US" dirty="0"/>
              <a:t>」</a:t>
            </a:r>
            <a:r>
              <a:rPr lang="ja-JP" altLang="en-US" dirty="0" smtClean="0"/>
              <a:t>と「幼稚園」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・また最近ではその両方の機能を併せ持つ「認定こども園」がある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・「子ども発達支援センター」は児童発達支援に属し、発達等の状況から</a:t>
            </a:r>
            <a:endParaRPr lang="en-US" altLang="ja-JP" dirty="0" smtClean="0"/>
          </a:p>
          <a:p>
            <a:r>
              <a:rPr lang="ja-JP" altLang="en-US" dirty="0" smtClean="0"/>
              <a:t>　集団</a:t>
            </a:r>
            <a:r>
              <a:rPr lang="ja-JP" altLang="en-US" dirty="0"/>
              <a:t>保育</a:t>
            </a:r>
            <a:r>
              <a:rPr lang="ja-JP" altLang="en-US" dirty="0" smtClean="0"/>
              <a:t>よりも療育訓練が適当と思われる子どもが通園する。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・また、上の３つ（保育所・幼稚園・こども園）等に</a:t>
            </a:r>
            <a:r>
              <a:rPr lang="ja-JP" altLang="en-US" dirty="0"/>
              <a:t>通園</a:t>
            </a:r>
            <a:r>
              <a:rPr lang="ja-JP" altLang="en-US" dirty="0" smtClean="0"/>
              <a:t>しながら子ども発達支援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センターに通園する「並行通園」という利用形態もある。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2398681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●就学前の施設の概要おさらい）</a:t>
            </a:r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kumimoji="1" lang="ja-JP" altLang="en-US" dirty="0" smtClean="0"/>
              <a:t>では、本日の本題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・基本的には、「保育所</a:t>
            </a:r>
            <a:r>
              <a:rPr lang="ja-JP" altLang="en-US" dirty="0"/>
              <a:t>」</a:t>
            </a:r>
            <a:r>
              <a:rPr lang="ja-JP" altLang="en-US" dirty="0" smtClean="0"/>
              <a:t>と「幼稚園」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・また最近ではその両方の機能を併せ持つ「認定こども園」がある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・「子ども発達支援センター」は児童発達支援に属し、発達等の状況から</a:t>
            </a:r>
            <a:endParaRPr lang="en-US" altLang="ja-JP" dirty="0" smtClean="0"/>
          </a:p>
          <a:p>
            <a:r>
              <a:rPr lang="ja-JP" altLang="en-US" dirty="0" smtClean="0"/>
              <a:t>　集団</a:t>
            </a:r>
            <a:r>
              <a:rPr lang="ja-JP" altLang="en-US" dirty="0"/>
              <a:t>保育</a:t>
            </a:r>
            <a:r>
              <a:rPr lang="ja-JP" altLang="en-US" dirty="0" smtClean="0"/>
              <a:t>よりも療育訓練が適当と思われる子どもが通園する。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・また、上の３つ（保育所・幼稚園・こども園）等に</a:t>
            </a:r>
            <a:r>
              <a:rPr lang="ja-JP" altLang="en-US" dirty="0"/>
              <a:t>通園</a:t>
            </a:r>
            <a:r>
              <a:rPr lang="ja-JP" altLang="en-US" dirty="0" smtClean="0"/>
              <a:t>しながら子ども発達支援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センターに通園する「並行通園」という利用形態もある。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779859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9047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5796136" y="6356349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3543300" y="6356348"/>
            <a:ext cx="2057400" cy="365125"/>
          </a:xfrm>
          <a:prstGeom prst="rect">
            <a:avLst/>
          </a:prstGeom>
        </p:spPr>
        <p:txBody>
          <a:bodyPr/>
          <a:lstStyle/>
          <a:p>
            <a:fld id="{9FEAA33D-AF72-4775-A9C5-935E3BB74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53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FEAA33D-AF72-4775-A9C5-935E3BB74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952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FEAA33D-AF72-4775-A9C5-935E3BB74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817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38DB-1270-41B0-9925-C7EC7D9B0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9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38DB-1270-41B0-9925-C7EC7D9B0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882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38DB-1270-41B0-9925-C7EC7D9B0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694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38DB-1270-41B0-9925-C7EC7D9B0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047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38DB-1270-41B0-9925-C7EC7D9B0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10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38DB-1270-41B0-9925-C7EC7D9B0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96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38DB-1270-41B0-9925-C7EC7D9B0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4251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38DB-1270-41B0-9925-C7EC7D9B0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247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5734924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FEAA33D-AF72-4775-A9C5-935E3BB74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661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38DB-1270-41B0-9925-C7EC7D9B0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2549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38DB-1270-41B0-9925-C7EC7D9B0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023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38DB-1270-41B0-9925-C7EC7D9B0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2790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866526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43608" y="1988840"/>
            <a:ext cx="7056784" cy="38164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361460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0" hasCustomPrompt="1"/>
          </p:nvPr>
        </p:nvSpPr>
        <p:spPr>
          <a:xfrm>
            <a:off x="9648" y="6381750"/>
            <a:ext cx="5184576" cy="476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kumimoji="1" lang="en-US" altLang="ja-JP" dirty="0" smtClean="0"/>
              <a:t>H270401</a:t>
            </a:r>
            <a:r>
              <a:rPr kumimoji="1" lang="ja-JP" altLang="en-US" dirty="0" smtClean="0"/>
              <a:t> 新規採用職員研修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179512" y="6356351"/>
            <a:ext cx="267464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501650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10400" y="109538"/>
            <a:ext cx="2133600" cy="365125"/>
          </a:xfrm>
          <a:prstGeom prst="rect">
            <a:avLst/>
          </a:prstGeom>
        </p:spPr>
        <p:txBody>
          <a:bodyPr/>
          <a:lstStyle/>
          <a:p>
            <a:fld id="{E651A14E-9EAC-411F-A1BC-0CEA1C87F0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0853" y="854077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9002" y="2133601"/>
            <a:ext cx="3009900" cy="60340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0" y="5231878"/>
            <a:ext cx="9144000" cy="501650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4744139" y="6492875"/>
            <a:ext cx="499626" cy="365125"/>
          </a:xfrm>
          <a:prstGeom prst="rect">
            <a:avLst/>
          </a:prstGeom>
        </p:spPr>
        <p:txBody>
          <a:bodyPr/>
          <a:lstStyle/>
          <a:p>
            <a:fld id="{E651A14E-9EAC-411F-A1BC-0CEA1C87F0F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975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372200" y="1052736"/>
            <a:ext cx="241176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50165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010400" y="109538"/>
            <a:ext cx="2133600" cy="365125"/>
          </a:xfrm>
          <a:prstGeom prst="rect">
            <a:avLst/>
          </a:prstGeom>
        </p:spPr>
        <p:txBody>
          <a:bodyPr/>
          <a:lstStyle/>
          <a:p>
            <a:fld id="{E651A14E-9EAC-411F-A1BC-0CEA1C87F0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74663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372200" y="1052736"/>
            <a:ext cx="241176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0" y="6336307"/>
            <a:ext cx="9144000" cy="501650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FEAA33D-AF72-4775-A9C5-935E3BB74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239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372200" y="1052736"/>
            <a:ext cx="241176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50165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010400" y="109538"/>
            <a:ext cx="2133600" cy="365125"/>
          </a:xfrm>
          <a:prstGeom prst="rect">
            <a:avLst/>
          </a:prstGeom>
        </p:spPr>
        <p:txBody>
          <a:bodyPr/>
          <a:lstStyle/>
          <a:p>
            <a:fld id="{E651A14E-9EAC-411F-A1BC-0CEA1C87F0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372200" y="1052736"/>
            <a:ext cx="241176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50165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010400" y="109538"/>
            <a:ext cx="2133600" cy="365125"/>
          </a:xfrm>
          <a:prstGeom prst="rect">
            <a:avLst/>
          </a:prstGeom>
        </p:spPr>
        <p:txBody>
          <a:bodyPr/>
          <a:lstStyle/>
          <a:p>
            <a:fld id="{E651A14E-9EAC-411F-A1BC-0CEA1C87F0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372200" y="1052736"/>
            <a:ext cx="241176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50165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010400" y="109538"/>
            <a:ext cx="2133600" cy="365125"/>
          </a:xfrm>
          <a:prstGeom prst="rect">
            <a:avLst/>
          </a:prstGeom>
        </p:spPr>
        <p:txBody>
          <a:bodyPr/>
          <a:lstStyle/>
          <a:p>
            <a:fld id="{E651A14E-9EAC-411F-A1BC-0CEA1C87F0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74663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372200" y="1052736"/>
            <a:ext cx="241176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50165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10400" y="109538"/>
            <a:ext cx="2133600" cy="365125"/>
          </a:xfrm>
          <a:prstGeom prst="rect">
            <a:avLst/>
          </a:prstGeom>
        </p:spPr>
        <p:txBody>
          <a:bodyPr/>
          <a:lstStyle/>
          <a:p>
            <a:fld id="{E651A14E-9EAC-411F-A1BC-0CEA1C87F0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72200" y="777527"/>
            <a:ext cx="1543051" cy="5510559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619672" y="1192546"/>
            <a:ext cx="4476751" cy="46805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372200" y="1052736"/>
            <a:ext cx="241176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50165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10400" y="109538"/>
            <a:ext cx="2133600" cy="365125"/>
          </a:xfrm>
          <a:prstGeom prst="rect">
            <a:avLst/>
          </a:prstGeom>
        </p:spPr>
        <p:txBody>
          <a:bodyPr/>
          <a:lstStyle/>
          <a:p>
            <a:fld id="{E651A14E-9EAC-411F-A1BC-0CEA1C87F0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74663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372200" y="1052736"/>
            <a:ext cx="241176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50165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10400" y="109538"/>
            <a:ext cx="2133600" cy="365125"/>
          </a:xfrm>
          <a:prstGeom prst="rect">
            <a:avLst/>
          </a:prstGeom>
        </p:spPr>
        <p:txBody>
          <a:bodyPr/>
          <a:lstStyle/>
          <a:p>
            <a:fld id="{E651A14E-9EAC-411F-A1BC-0CEA1C87F0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51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0152" y="6383362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32827" y="6468138"/>
            <a:ext cx="478346" cy="365125"/>
          </a:xfrm>
          <a:prstGeom prst="rect">
            <a:avLst/>
          </a:prstGeom>
        </p:spPr>
        <p:txBody>
          <a:bodyPr/>
          <a:lstStyle/>
          <a:p>
            <a:fld id="{3ECA97EA-0E98-4042-AAD6-F746361BEE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69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FEAA33D-AF72-4775-A9C5-935E3BB74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464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FEAA33D-AF72-4775-A9C5-935E3BB74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200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FEAA33D-AF72-4775-A9C5-935E3BB74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421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FEAA33D-AF72-4775-A9C5-935E3BB74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730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FEAA33D-AF72-4775-A9C5-935E3BB74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709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FEAA33D-AF72-4775-A9C5-935E3BB74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413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>
          <a:xfrm>
            <a:off x="3563888" y="630932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AF48B-AC0B-4252-A74E-EF06855B80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05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115050" y="667543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438DB-1270-41B0-9925-C7EC7D9B0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44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 userDrawn="1"/>
        </p:nvCxnSpPr>
        <p:spPr>
          <a:xfrm>
            <a:off x="0" y="495778"/>
            <a:ext cx="9144000" cy="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図 5" descr="11 ダイトン (喜び3)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568320" y="51073"/>
            <a:ext cx="360040" cy="37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テキスト ボックス 10"/>
          <p:cNvSpPr txBox="1"/>
          <p:nvPr userDrawn="1"/>
        </p:nvSpPr>
        <p:spPr>
          <a:xfrm>
            <a:off x="5940152" y="188640"/>
            <a:ext cx="2981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bg1">
                    <a:lumMod val="50000"/>
                  </a:schemeClr>
                </a:solidFill>
              </a:rPr>
              <a:t>　　幼児教育・保育の無償化　</a:t>
            </a:r>
            <a:endParaRPr kumimoji="1" lang="ja-JP" alt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 txBox="1">
            <a:spLocks/>
          </p:cNvSpPr>
          <p:nvPr/>
        </p:nvSpPr>
        <p:spPr>
          <a:xfrm>
            <a:off x="107504" y="4149080"/>
            <a:ext cx="6408712" cy="1224136"/>
          </a:xfrm>
          <a:prstGeom prst="rect">
            <a:avLst/>
          </a:prstGeom>
        </p:spPr>
        <p:txBody>
          <a:bodyPr anchor="t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2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r>
              <a:rPr lang="ja-JP" altLang="en-US" sz="2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400" dirty="0" smtClean="0">
                <a:solidFill>
                  <a:schemeClr val="bg1">
                    <a:lumMod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幼児教育・保育の無償化</a:t>
            </a:r>
            <a:endParaRPr lang="en-US" altLang="ja-JP" sz="2000" dirty="0">
              <a:solidFill>
                <a:schemeClr val="bg1">
                  <a:lumMod val="50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5536" y="5706525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大東市福祉・子ども部子ども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室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令和元年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月２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日（金）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0" y="5229200"/>
            <a:ext cx="9144000" cy="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7452320" y="260648"/>
            <a:ext cx="1008112" cy="3693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資料</a:t>
            </a:r>
            <a:r>
              <a:rPr kumimoji="1" lang="ja-JP" altLang="en-US" b="1" smtClean="0"/>
              <a:t>　</a:t>
            </a:r>
            <a:r>
              <a:rPr kumimoji="1" lang="ja-JP" altLang="en-US" b="1" smtClean="0"/>
              <a:t>３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76639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179512" y="116632"/>
            <a:ext cx="5256584" cy="504056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000" b="1" u="sng" dirty="0" smtClean="0">
              <a:solidFill>
                <a:srgbClr val="1F497D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prstClr val="white">
                    <a:lumMod val="65000"/>
                  </a:prst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dirty="0" smtClean="0">
                <a:solidFill>
                  <a:prstClr val="white">
                    <a:lumMod val="65000"/>
                  </a:prst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５．スケジュール</a:t>
            </a:r>
            <a:r>
              <a:rPr lang="ja-JP" altLang="en-US" sz="2000" b="1" u="sng" dirty="0" smtClean="0">
                <a:solidFill>
                  <a:prstClr val="white">
                    <a:lumMod val="65000"/>
                  </a:prst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</a:t>
            </a:r>
            <a:endParaRPr lang="en-US" altLang="ja-JP" sz="2000" b="1" dirty="0" smtClean="0">
              <a:solidFill>
                <a:prstClr val="white">
                  <a:lumMod val="65000"/>
                </a:prst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05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000" b="1" dirty="0" smtClean="0">
              <a:solidFill>
                <a:srgbClr val="1F497D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Line 297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3" name="Line 438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4" name="Line 440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5" name="Line 447"/>
          <p:cNvSpPr>
            <a:spLocks noChangeShapeType="1"/>
          </p:cNvSpPr>
          <p:nvPr/>
        </p:nvSpPr>
        <p:spPr bwMode="auto">
          <a:xfrm>
            <a:off x="6550025" y="28543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6" name="Line 449"/>
          <p:cNvSpPr>
            <a:spLocks noChangeShapeType="1"/>
          </p:cNvSpPr>
          <p:nvPr/>
        </p:nvSpPr>
        <p:spPr bwMode="auto">
          <a:xfrm flipH="1"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7" name="Line 451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8" name="Line 452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9" name="Line 453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0" name="Line 455"/>
          <p:cNvSpPr>
            <a:spLocks noChangeShapeType="1"/>
          </p:cNvSpPr>
          <p:nvPr/>
        </p:nvSpPr>
        <p:spPr bwMode="auto">
          <a:xfrm>
            <a:off x="65119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1" name="Line 458"/>
          <p:cNvSpPr>
            <a:spLocks noChangeShapeType="1"/>
          </p:cNvSpPr>
          <p:nvPr/>
        </p:nvSpPr>
        <p:spPr bwMode="auto">
          <a:xfrm flipH="1">
            <a:off x="63309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2" name="Line 459"/>
          <p:cNvSpPr>
            <a:spLocks noChangeShapeType="1"/>
          </p:cNvSpPr>
          <p:nvPr/>
        </p:nvSpPr>
        <p:spPr bwMode="auto">
          <a:xfrm flipV="1">
            <a:off x="62833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3" name="Line 460"/>
          <p:cNvSpPr>
            <a:spLocks noChangeShapeType="1"/>
          </p:cNvSpPr>
          <p:nvPr/>
        </p:nvSpPr>
        <p:spPr bwMode="auto">
          <a:xfrm flipH="1"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4" name="Line 462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5" name="Line 463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6" name="Line 464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7" name="Line 466"/>
          <p:cNvSpPr>
            <a:spLocks noChangeShapeType="1"/>
          </p:cNvSpPr>
          <p:nvPr/>
        </p:nvSpPr>
        <p:spPr bwMode="auto">
          <a:xfrm>
            <a:off x="65119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8" name="Line 468"/>
          <p:cNvSpPr>
            <a:spLocks noChangeShapeType="1"/>
          </p:cNvSpPr>
          <p:nvPr/>
        </p:nvSpPr>
        <p:spPr bwMode="auto">
          <a:xfrm flipH="1">
            <a:off x="62928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9" name="Line 469"/>
          <p:cNvSpPr>
            <a:spLocks noChangeShapeType="1"/>
          </p:cNvSpPr>
          <p:nvPr/>
        </p:nvSpPr>
        <p:spPr bwMode="auto">
          <a:xfrm flipH="1">
            <a:off x="62738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0" name="Line 470"/>
          <p:cNvSpPr>
            <a:spLocks noChangeShapeType="1"/>
          </p:cNvSpPr>
          <p:nvPr/>
        </p:nvSpPr>
        <p:spPr bwMode="auto">
          <a:xfrm flipH="1">
            <a:off x="62738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1" name="Line 471"/>
          <p:cNvSpPr>
            <a:spLocks noChangeShapeType="1"/>
          </p:cNvSpPr>
          <p:nvPr/>
        </p:nvSpPr>
        <p:spPr bwMode="auto">
          <a:xfrm flipH="1" flipV="1">
            <a:off x="62928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2" name="Line 472"/>
          <p:cNvSpPr>
            <a:spLocks noChangeShapeType="1"/>
          </p:cNvSpPr>
          <p:nvPr/>
        </p:nvSpPr>
        <p:spPr bwMode="auto">
          <a:xfrm flipV="1">
            <a:off x="622617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3" name="Line 473"/>
          <p:cNvSpPr>
            <a:spLocks noChangeShapeType="1"/>
          </p:cNvSpPr>
          <p:nvPr/>
        </p:nvSpPr>
        <p:spPr bwMode="auto">
          <a:xfrm>
            <a:off x="626427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4" name="Line 474"/>
          <p:cNvSpPr>
            <a:spLocks noChangeShapeType="1"/>
          </p:cNvSpPr>
          <p:nvPr/>
        </p:nvSpPr>
        <p:spPr bwMode="auto">
          <a:xfrm>
            <a:off x="65500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5" name="Line 476"/>
          <p:cNvSpPr>
            <a:spLocks noChangeShapeType="1"/>
          </p:cNvSpPr>
          <p:nvPr/>
        </p:nvSpPr>
        <p:spPr bwMode="auto">
          <a:xfrm>
            <a:off x="65500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6" name="Line 297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7" name="Line 438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8" name="Line 440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9" name="Line 447"/>
          <p:cNvSpPr>
            <a:spLocks noChangeShapeType="1"/>
          </p:cNvSpPr>
          <p:nvPr/>
        </p:nvSpPr>
        <p:spPr bwMode="auto">
          <a:xfrm>
            <a:off x="6440488" y="28543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0" name="Line 449"/>
          <p:cNvSpPr>
            <a:spLocks noChangeShapeType="1"/>
          </p:cNvSpPr>
          <p:nvPr/>
        </p:nvSpPr>
        <p:spPr bwMode="auto">
          <a:xfrm flipH="1"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1" name="Line 451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2" name="Line 452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3" name="Line 453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4" name="Line 455"/>
          <p:cNvSpPr>
            <a:spLocks noChangeShapeType="1"/>
          </p:cNvSpPr>
          <p:nvPr/>
        </p:nvSpPr>
        <p:spPr bwMode="auto">
          <a:xfrm>
            <a:off x="64023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5" name="Line 458"/>
          <p:cNvSpPr>
            <a:spLocks noChangeShapeType="1"/>
          </p:cNvSpPr>
          <p:nvPr/>
        </p:nvSpPr>
        <p:spPr bwMode="auto">
          <a:xfrm flipH="1">
            <a:off x="62214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6" name="Line 459"/>
          <p:cNvSpPr>
            <a:spLocks noChangeShapeType="1"/>
          </p:cNvSpPr>
          <p:nvPr/>
        </p:nvSpPr>
        <p:spPr bwMode="auto">
          <a:xfrm flipV="1">
            <a:off x="61737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7" name="Line 460"/>
          <p:cNvSpPr>
            <a:spLocks noChangeShapeType="1"/>
          </p:cNvSpPr>
          <p:nvPr/>
        </p:nvSpPr>
        <p:spPr bwMode="auto">
          <a:xfrm flipH="1"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8" name="Line 462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9" name="Line 463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0" name="Line 464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1" name="Line 466"/>
          <p:cNvSpPr>
            <a:spLocks noChangeShapeType="1"/>
          </p:cNvSpPr>
          <p:nvPr/>
        </p:nvSpPr>
        <p:spPr bwMode="auto">
          <a:xfrm>
            <a:off x="64023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2" name="Line 468"/>
          <p:cNvSpPr>
            <a:spLocks noChangeShapeType="1"/>
          </p:cNvSpPr>
          <p:nvPr/>
        </p:nvSpPr>
        <p:spPr bwMode="auto">
          <a:xfrm flipH="1">
            <a:off x="61833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3" name="Line 469"/>
          <p:cNvSpPr>
            <a:spLocks noChangeShapeType="1"/>
          </p:cNvSpPr>
          <p:nvPr/>
        </p:nvSpPr>
        <p:spPr bwMode="auto">
          <a:xfrm flipH="1">
            <a:off x="61642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4" name="Line 470"/>
          <p:cNvSpPr>
            <a:spLocks noChangeShapeType="1"/>
          </p:cNvSpPr>
          <p:nvPr/>
        </p:nvSpPr>
        <p:spPr bwMode="auto">
          <a:xfrm flipH="1">
            <a:off x="61642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5" name="Line 471"/>
          <p:cNvSpPr>
            <a:spLocks noChangeShapeType="1"/>
          </p:cNvSpPr>
          <p:nvPr/>
        </p:nvSpPr>
        <p:spPr bwMode="auto">
          <a:xfrm flipH="1" flipV="1">
            <a:off x="61833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6" name="Line 472"/>
          <p:cNvSpPr>
            <a:spLocks noChangeShapeType="1"/>
          </p:cNvSpPr>
          <p:nvPr/>
        </p:nvSpPr>
        <p:spPr bwMode="auto">
          <a:xfrm flipV="1">
            <a:off x="611663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7" name="Line 473"/>
          <p:cNvSpPr>
            <a:spLocks noChangeShapeType="1"/>
          </p:cNvSpPr>
          <p:nvPr/>
        </p:nvSpPr>
        <p:spPr bwMode="auto">
          <a:xfrm>
            <a:off x="615473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8" name="Line 474"/>
          <p:cNvSpPr>
            <a:spLocks noChangeShapeType="1"/>
          </p:cNvSpPr>
          <p:nvPr/>
        </p:nvSpPr>
        <p:spPr bwMode="auto">
          <a:xfrm>
            <a:off x="64404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9" name="Line 476"/>
          <p:cNvSpPr>
            <a:spLocks noChangeShapeType="1"/>
          </p:cNvSpPr>
          <p:nvPr/>
        </p:nvSpPr>
        <p:spPr bwMode="auto">
          <a:xfrm>
            <a:off x="64404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67076" y="1697617"/>
            <a:ext cx="8506940" cy="4827727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t"/>
          <a:lstStyle/>
          <a:p>
            <a:endParaRPr lang="en-US" altLang="ja-JP" sz="1400" dirty="0" smtClean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endParaRPr lang="en-US" altLang="ja-JP" sz="1600" dirty="0" smtClean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158984" y="1658085"/>
            <a:ext cx="8732781" cy="662269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t"/>
          <a:lstStyle/>
          <a:p>
            <a:r>
              <a:rPr kumimoji="1" lang="en-US" altLang="ja-JP" sz="16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	</a:t>
            </a:r>
          </a:p>
          <a:p>
            <a:endParaRPr lang="en-US" altLang="ja-JP" sz="1600" dirty="0" smtClean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</p:txBody>
      </p:sp>
      <p:sp>
        <p:nvSpPr>
          <p:cNvPr id="57" name="Rectangle 2"/>
          <p:cNvSpPr>
            <a:spLocks noGrp="1" noChangeArrowheads="1"/>
          </p:cNvSpPr>
          <p:nvPr>
            <p:ph type="title"/>
          </p:nvPr>
        </p:nvSpPr>
        <p:spPr>
          <a:xfrm>
            <a:off x="408366" y="578998"/>
            <a:ext cx="8327268" cy="630707"/>
          </a:xfrm>
          <a:noFill/>
          <a:ln/>
        </p:spPr>
        <p:txBody>
          <a:bodyPr anchor="ctr"/>
          <a:lstStyle/>
          <a:p>
            <a:pPr algn="l"/>
            <a:r>
              <a:rPr lang="ja-JP" altLang="en-US" sz="2000" b="1" dirty="0" smtClean="0">
                <a:solidFill>
                  <a:srgbClr val="FF6600"/>
                </a:solidFill>
                <a:latin typeface="Meiryo UI" pitchFamily="50" charset="-128"/>
                <a:ea typeface="Meiryo UI" pitchFamily="50" charset="-128"/>
              </a:rPr>
              <a:t>無償化までのスケジュール</a:t>
            </a:r>
            <a:endParaRPr lang="ja-JP" altLang="en-US" sz="2000" b="1" dirty="0">
              <a:solidFill>
                <a:srgbClr val="FF66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97EA-0E98-4042-AAD6-F746361BEE25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50" y="1508222"/>
            <a:ext cx="8676054" cy="4355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80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ja-JP" altLang="en-US" dirty="0"/>
              <a:t>　</a:t>
            </a: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539552" y="620688"/>
            <a:ext cx="8229600" cy="4896544"/>
          </a:xfrm>
          <a:prstGeom prst="rect">
            <a:avLst/>
          </a:prstGeom>
        </p:spPr>
        <p:txBody>
          <a:bodyPr anchor="t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2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endParaRPr lang="en-US" altLang="ja-JP" sz="2000" dirty="0" smtClean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r>
              <a:rPr lang="ja-JP" altLang="en-US" sz="2000" dirty="0">
                <a:solidFill>
                  <a:schemeClr val="tx2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dirty="0" smtClean="0">
                <a:solidFill>
                  <a:schemeClr val="tx2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r>
              <a:rPr lang="ja-JP" altLang="en-US" sz="2000" dirty="0">
                <a:solidFill>
                  <a:schemeClr val="tx2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．</a:t>
            </a:r>
            <a:r>
              <a:rPr lang="ja-JP" altLang="en-US" sz="2000" dirty="0" smtClean="0">
                <a:solidFill>
                  <a:schemeClr val="tx2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無償化実施までの主な経緯</a:t>
            </a:r>
            <a:endParaRPr lang="en-US" altLang="ja-JP" sz="2000" dirty="0" smtClean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endParaRPr lang="en-US" altLang="ja-JP" sz="2000" dirty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r>
              <a:rPr lang="ja-JP" altLang="en-US" sz="2000" dirty="0" smtClean="0">
                <a:solidFill>
                  <a:schemeClr val="tx2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２．無償化の概要</a:t>
            </a:r>
            <a:endParaRPr lang="en-US" altLang="ja-JP" sz="2000" dirty="0" smtClean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endParaRPr lang="en-US" altLang="ja-JP" sz="2000" dirty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r>
              <a:rPr lang="ja-JP" altLang="en-US" sz="2000" dirty="0" smtClean="0">
                <a:solidFill>
                  <a:schemeClr val="tx2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３．無償化に係る財源</a:t>
            </a:r>
            <a:endParaRPr lang="en-US" altLang="ja-JP" sz="2000" dirty="0" smtClean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endParaRPr lang="en-US" altLang="ja-JP" sz="2000" dirty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r>
              <a:rPr lang="ja-JP" altLang="en-US" sz="2000" dirty="0" smtClean="0">
                <a:solidFill>
                  <a:schemeClr val="tx2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４</a:t>
            </a:r>
            <a:r>
              <a:rPr lang="ja-JP" altLang="en-US" sz="2000" dirty="0">
                <a:solidFill>
                  <a:schemeClr val="tx2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．</a:t>
            </a:r>
            <a:r>
              <a:rPr lang="ja-JP" altLang="en-US" sz="2000" dirty="0" smtClean="0">
                <a:solidFill>
                  <a:schemeClr val="tx2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食材料費の取扱い</a:t>
            </a:r>
            <a:endParaRPr lang="en-US" altLang="ja-JP" sz="2000" dirty="0" smtClean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endParaRPr lang="en-US" altLang="ja-JP" sz="2000" dirty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r>
              <a:rPr lang="ja-JP" altLang="en-US" sz="2000" dirty="0" smtClean="0">
                <a:solidFill>
                  <a:schemeClr val="tx2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５．スケジュール</a:t>
            </a:r>
            <a:endParaRPr lang="en-US" altLang="ja-JP" sz="1400" dirty="0">
              <a:solidFill>
                <a:srgbClr val="00B0F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/>
            <a:endParaRPr lang="en-US" altLang="ja-JP" sz="1400" dirty="0">
              <a:solidFill>
                <a:srgbClr val="00B0F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9512" y="116632"/>
            <a:ext cx="4752528" cy="504056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000" b="1" u="sng" dirty="0" smtClean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b="1" u="sng" dirty="0" smtClean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</a:t>
            </a:r>
            <a:endParaRPr kumimoji="1" lang="en-US" altLang="ja-JP" sz="2000" b="1" dirty="0" smtClean="0">
              <a:solidFill>
                <a:schemeClr val="bg1">
                  <a:lumMod val="6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05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000" b="1" dirty="0" smtClean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4404539" y="6506222"/>
            <a:ext cx="499626" cy="365125"/>
          </a:xfrm>
        </p:spPr>
        <p:txBody>
          <a:bodyPr/>
          <a:lstStyle/>
          <a:p>
            <a:pPr algn="ctr"/>
            <a:fld id="{E651A14E-9EAC-411F-A1BC-0CEA1C87F0F0}" type="slidenum">
              <a:rPr kumimoji="1" lang="ja-JP" altLang="en-US" smtClean="0"/>
              <a:pPr algn="ctr"/>
              <a:t>1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179512" y="116632"/>
            <a:ext cx="4752528" cy="504056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000" b="1" u="sng" dirty="0" smtClean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１．無償化実施までの主な経緯</a:t>
            </a:r>
            <a:endParaRPr lang="en-US" altLang="ja-JP" sz="2000" dirty="0" smtClean="0">
              <a:solidFill>
                <a:schemeClr val="bg1">
                  <a:lumMod val="6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05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000" b="1" dirty="0" smtClean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Line 297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" name="Line 438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" name="Line 440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5" name="Line 447"/>
          <p:cNvSpPr>
            <a:spLocks noChangeShapeType="1"/>
          </p:cNvSpPr>
          <p:nvPr/>
        </p:nvSpPr>
        <p:spPr bwMode="auto">
          <a:xfrm>
            <a:off x="6550025" y="28543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" name="Line 449"/>
          <p:cNvSpPr>
            <a:spLocks noChangeShapeType="1"/>
          </p:cNvSpPr>
          <p:nvPr/>
        </p:nvSpPr>
        <p:spPr bwMode="auto">
          <a:xfrm flipH="1"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" name="Line 451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" name="Line 452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" name="Line 453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" name="Line 455"/>
          <p:cNvSpPr>
            <a:spLocks noChangeShapeType="1"/>
          </p:cNvSpPr>
          <p:nvPr/>
        </p:nvSpPr>
        <p:spPr bwMode="auto">
          <a:xfrm>
            <a:off x="65119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" name="Line 458"/>
          <p:cNvSpPr>
            <a:spLocks noChangeShapeType="1"/>
          </p:cNvSpPr>
          <p:nvPr/>
        </p:nvSpPr>
        <p:spPr bwMode="auto">
          <a:xfrm flipH="1">
            <a:off x="63309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" name="Line 459"/>
          <p:cNvSpPr>
            <a:spLocks noChangeShapeType="1"/>
          </p:cNvSpPr>
          <p:nvPr/>
        </p:nvSpPr>
        <p:spPr bwMode="auto">
          <a:xfrm flipV="1">
            <a:off x="62833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" name="Line 460"/>
          <p:cNvSpPr>
            <a:spLocks noChangeShapeType="1"/>
          </p:cNvSpPr>
          <p:nvPr/>
        </p:nvSpPr>
        <p:spPr bwMode="auto">
          <a:xfrm flipH="1"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" name="Line 462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" name="Line 463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6" name="Line 464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" name="Line 466"/>
          <p:cNvSpPr>
            <a:spLocks noChangeShapeType="1"/>
          </p:cNvSpPr>
          <p:nvPr/>
        </p:nvSpPr>
        <p:spPr bwMode="auto">
          <a:xfrm>
            <a:off x="65119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8" name="Line 468"/>
          <p:cNvSpPr>
            <a:spLocks noChangeShapeType="1"/>
          </p:cNvSpPr>
          <p:nvPr/>
        </p:nvSpPr>
        <p:spPr bwMode="auto">
          <a:xfrm flipH="1">
            <a:off x="62928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" name="Line 469"/>
          <p:cNvSpPr>
            <a:spLocks noChangeShapeType="1"/>
          </p:cNvSpPr>
          <p:nvPr/>
        </p:nvSpPr>
        <p:spPr bwMode="auto">
          <a:xfrm flipH="1">
            <a:off x="62738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0" name="Line 470"/>
          <p:cNvSpPr>
            <a:spLocks noChangeShapeType="1"/>
          </p:cNvSpPr>
          <p:nvPr/>
        </p:nvSpPr>
        <p:spPr bwMode="auto">
          <a:xfrm flipH="1">
            <a:off x="62738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" name="Line 471"/>
          <p:cNvSpPr>
            <a:spLocks noChangeShapeType="1"/>
          </p:cNvSpPr>
          <p:nvPr/>
        </p:nvSpPr>
        <p:spPr bwMode="auto">
          <a:xfrm flipH="1" flipV="1">
            <a:off x="62928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" name="Line 472"/>
          <p:cNvSpPr>
            <a:spLocks noChangeShapeType="1"/>
          </p:cNvSpPr>
          <p:nvPr/>
        </p:nvSpPr>
        <p:spPr bwMode="auto">
          <a:xfrm flipV="1">
            <a:off x="622617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" name="Line 473"/>
          <p:cNvSpPr>
            <a:spLocks noChangeShapeType="1"/>
          </p:cNvSpPr>
          <p:nvPr/>
        </p:nvSpPr>
        <p:spPr bwMode="auto">
          <a:xfrm>
            <a:off x="626427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" name="Line 474"/>
          <p:cNvSpPr>
            <a:spLocks noChangeShapeType="1"/>
          </p:cNvSpPr>
          <p:nvPr/>
        </p:nvSpPr>
        <p:spPr bwMode="auto">
          <a:xfrm>
            <a:off x="65500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5" name="Line 476"/>
          <p:cNvSpPr>
            <a:spLocks noChangeShapeType="1"/>
          </p:cNvSpPr>
          <p:nvPr/>
        </p:nvSpPr>
        <p:spPr bwMode="auto">
          <a:xfrm>
            <a:off x="65500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" name="Line 297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" name="Line 438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8" name="Line 440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" name="Line 447"/>
          <p:cNvSpPr>
            <a:spLocks noChangeShapeType="1"/>
          </p:cNvSpPr>
          <p:nvPr/>
        </p:nvSpPr>
        <p:spPr bwMode="auto">
          <a:xfrm>
            <a:off x="6440488" y="28543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" name="Line 449"/>
          <p:cNvSpPr>
            <a:spLocks noChangeShapeType="1"/>
          </p:cNvSpPr>
          <p:nvPr/>
        </p:nvSpPr>
        <p:spPr bwMode="auto">
          <a:xfrm flipH="1"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1" name="Line 451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" name="Line 452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3" name="Line 453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" name="Line 455"/>
          <p:cNvSpPr>
            <a:spLocks noChangeShapeType="1"/>
          </p:cNvSpPr>
          <p:nvPr/>
        </p:nvSpPr>
        <p:spPr bwMode="auto">
          <a:xfrm>
            <a:off x="64023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5" name="Line 458"/>
          <p:cNvSpPr>
            <a:spLocks noChangeShapeType="1"/>
          </p:cNvSpPr>
          <p:nvPr/>
        </p:nvSpPr>
        <p:spPr bwMode="auto">
          <a:xfrm flipH="1">
            <a:off x="62214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6" name="Line 459"/>
          <p:cNvSpPr>
            <a:spLocks noChangeShapeType="1"/>
          </p:cNvSpPr>
          <p:nvPr/>
        </p:nvSpPr>
        <p:spPr bwMode="auto">
          <a:xfrm flipV="1">
            <a:off x="61737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7" name="Line 460"/>
          <p:cNvSpPr>
            <a:spLocks noChangeShapeType="1"/>
          </p:cNvSpPr>
          <p:nvPr/>
        </p:nvSpPr>
        <p:spPr bwMode="auto">
          <a:xfrm flipH="1"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8" name="Line 462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9" name="Line 463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" name="Line 464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1" name="Line 466"/>
          <p:cNvSpPr>
            <a:spLocks noChangeShapeType="1"/>
          </p:cNvSpPr>
          <p:nvPr/>
        </p:nvSpPr>
        <p:spPr bwMode="auto">
          <a:xfrm>
            <a:off x="64023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" name="Line 468"/>
          <p:cNvSpPr>
            <a:spLocks noChangeShapeType="1"/>
          </p:cNvSpPr>
          <p:nvPr/>
        </p:nvSpPr>
        <p:spPr bwMode="auto">
          <a:xfrm flipH="1">
            <a:off x="61833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" name="Line 469"/>
          <p:cNvSpPr>
            <a:spLocks noChangeShapeType="1"/>
          </p:cNvSpPr>
          <p:nvPr/>
        </p:nvSpPr>
        <p:spPr bwMode="auto">
          <a:xfrm flipH="1">
            <a:off x="61642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4" name="Line 470"/>
          <p:cNvSpPr>
            <a:spLocks noChangeShapeType="1"/>
          </p:cNvSpPr>
          <p:nvPr/>
        </p:nvSpPr>
        <p:spPr bwMode="auto">
          <a:xfrm flipH="1">
            <a:off x="61642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" name="Line 471"/>
          <p:cNvSpPr>
            <a:spLocks noChangeShapeType="1"/>
          </p:cNvSpPr>
          <p:nvPr/>
        </p:nvSpPr>
        <p:spPr bwMode="auto">
          <a:xfrm flipH="1" flipV="1">
            <a:off x="61833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" name="Line 472"/>
          <p:cNvSpPr>
            <a:spLocks noChangeShapeType="1"/>
          </p:cNvSpPr>
          <p:nvPr/>
        </p:nvSpPr>
        <p:spPr bwMode="auto">
          <a:xfrm flipV="1">
            <a:off x="611663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7" name="Line 473"/>
          <p:cNvSpPr>
            <a:spLocks noChangeShapeType="1"/>
          </p:cNvSpPr>
          <p:nvPr/>
        </p:nvSpPr>
        <p:spPr bwMode="auto">
          <a:xfrm>
            <a:off x="615473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" name="Line 474"/>
          <p:cNvSpPr>
            <a:spLocks noChangeShapeType="1"/>
          </p:cNvSpPr>
          <p:nvPr/>
        </p:nvSpPr>
        <p:spPr bwMode="auto">
          <a:xfrm>
            <a:off x="64404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9" name="Line 476"/>
          <p:cNvSpPr>
            <a:spLocks noChangeShapeType="1"/>
          </p:cNvSpPr>
          <p:nvPr/>
        </p:nvSpPr>
        <p:spPr bwMode="auto">
          <a:xfrm>
            <a:off x="64404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0" y="620688"/>
            <a:ext cx="8444994" cy="378716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t"/>
          <a:lstStyle/>
          <a:p>
            <a:endParaRPr lang="en-US" altLang="ja-JP" sz="1400" dirty="0" smtClean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349503" y="1538153"/>
            <a:ext cx="8444994" cy="4962938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t"/>
          <a:lstStyle/>
          <a:p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</p:txBody>
      </p:sp>
      <p:sp>
        <p:nvSpPr>
          <p:cNvPr id="5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627111"/>
          </a:xfrm>
          <a:noFill/>
          <a:ln/>
        </p:spPr>
        <p:txBody>
          <a:bodyPr anchor="ctr"/>
          <a:lstStyle/>
          <a:p>
            <a:pPr algn="l"/>
            <a:r>
              <a:rPr lang="ja-JP" altLang="en-US" sz="2000" b="1" dirty="0" smtClean="0">
                <a:solidFill>
                  <a:srgbClr val="FF6600"/>
                </a:solidFill>
                <a:latin typeface="Meiryo UI" pitchFamily="50" charset="-128"/>
                <a:ea typeface="Meiryo UI" pitchFamily="50" charset="-128"/>
              </a:rPr>
              <a:t>無償化実施までの主な経緯</a:t>
            </a:r>
            <a:endParaRPr lang="ja-JP" altLang="en-US" sz="2000" b="1" dirty="0">
              <a:solidFill>
                <a:srgbClr val="FF66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97EA-0E98-4042-AAD6-F746361BEE25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552406" y="1840138"/>
            <a:ext cx="7892587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平成</a:t>
            </a:r>
            <a:r>
              <a:rPr lang="en-US" altLang="ja-JP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26</a:t>
            </a: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年度～　　　　毎年度、幼児教育の段階的無償化を実施</a:t>
            </a:r>
            <a:endParaRPr lang="en-US" altLang="ja-JP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平成</a:t>
            </a:r>
            <a:r>
              <a:rPr lang="en-US" altLang="ja-JP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29</a:t>
            </a: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12</a:t>
            </a: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8</a:t>
            </a: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　新しい経済政策パッケージ（閣議決定）</a:t>
            </a:r>
            <a:endParaRPr lang="en-US" altLang="ja-JP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平成</a:t>
            </a:r>
            <a:r>
              <a:rPr lang="en-US" altLang="ja-JP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30</a:t>
            </a: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5</a:t>
            </a: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31</a:t>
            </a: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　「幼稚園、保育所、認定こども園以外の無償化措置　　</a:t>
            </a:r>
            <a:endParaRPr lang="en-US" altLang="ja-JP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の対象範囲等に関する検討会報告書」（とりまとめ）</a:t>
            </a:r>
            <a:endParaRPr lang="en-US" altLang="ja-JP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平成</a:t>
            </a:r>
            <a:r>
              <a:rPr lang="en-US" altLang="ja-JP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30</a:t>
            </a: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6</a:t>
            </a: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15</a:t>
            </a: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　「経済財政運営と改革の基本方針</a:t>
            </a:r>
            <a:r>
              <a:rPr lang="en-US" altLang="ja-JP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2018</a:t>
            </a: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</a:t>
            </a:r>
            <a:endParaRPr lang="en-US" altLang="ja-JP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　　　　　　（閣議決定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令和元年</a:t>
            </a:r>
            <a:r>
              <a:rPr lang="en-US" altLang="ja-JP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5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10</a:t>
            </a:r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　　子ども・子育て支援法の一部を改正する法律が成立</a:t>
            </a:r>
            <a:endParaRPr lang="en-US" altLang="ja-JP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令和元年</a:t>
            </a:r>
            <a:r>
              <a:rPr lang="en-US" altLang="ja-JP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10</a:t>
            </a: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　　幼児教育・保育の無償化を実施</a:t>
            </a:r>
            <a:r>
              <a:rPr lang="ja-JP" altLang="en-US" sz="2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20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398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179512" y="116632"/>
            <a:ext cx="4752528" cy="504056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000" b="1" u="sng" dirty="0" smtClean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２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．</a:t>
            </a:r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無償化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の概要</a:t>
            </a:r>
            <a:endParaRPr lang="en-US" altLang="ja-JP" sz="2000" dirty="0" smtClean="0">
              <a:solidFill>
                <a:schemeClr val="bg1">
                  <a:lumMod val="6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05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000" b="1" dirty="0" smtClean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Line 297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" name="Line 438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" name="Line 440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5" name="Line 447"/>
          <p:cNvSpPr>
            <a:spLocks noChangeShapeType="1"/>
          </p:cNvSpPr>
          <p:nvPr/>
        </p:nvSpPr>
        <p:spPr bwMode="auto">
          <a:xfrm>
            <a:off x="6550025" y="28543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" name="Line 449"/>
          <p:cNvSpPr>
            <a:spLocks noChangeShapeType="1"/>
          </p:cNvSpPr>
          <p:nvPr/>
        </p:nvSpPr>
        <p:spPr bwMode="auto">
          <a:xfrm flipH="1"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" name="Line 451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" name="Line 452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" name="Line 453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" name="Line 455"/>
          <p:cNvSpPr>
            <a:spLocks noChangeShapeType="1"/>
          </p:cNvSpPr>
          <p:nvPr/>
        </p:nvSpPr>
        <p:spPr bwMode="auto">
          <a:xfrm>
            <a:off x="65119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" name="Line 458"/>
          <p:cNvSpPr>
            <a:spLocks noChangeShapeType="1"/>
          </p:cNvSpPr>
          <p:nvPr/>
        </p:nvSpPr>
        <p:spPr bwMode="auto">
          <a:xfrm flipH="1">
            <a:off x="63309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" name="Line 459"/>
          <p:cNvSpPr>
            <a:spLocks noChangeShapeType="1"/>
          </p:cNvSpPr>
          <p:nvPr/>
        </p:nvSpPr>
        <p:spPr bwMode="auto">
          <a:xfrm flipV="1">
            <a:off x="62833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" name="Line 460"/>
          <p:cNvSpPr>
            <a:spLocks noChangeShapeType="1"/>
          </p:cNvSpPr>
          <p:nvPr/>
        </p:nvSpPr>
        <p:spPr bwMode="auto">
          <a:xfrm flipH="1"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" name="Line 462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" name="Line 463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6" name="Line 464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" name="Line 466"/>
          <p:cNvSpPr>
            <a:spLocks noChangeShapeType="1"/>
          </p:cNvSpPr>
          <p:nvPr/>
        </p:nvSpPr>
        <p:spPr bwMode="auto">
          <a:xfrm>
            <a:off x="65119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8" name="Line 468"/>
          <p:cNvSpPr>
            <a:spLocks noChangeShapeType="1"/>
          </p:cNvSpPr>
          <p:nvPr/>
        </p:nvSpPr>
        <p:spPr bwMode="auto">
          <a:xfrm flipH="1">
            <a:off x="62928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" name="Line 469"/>
          <p:cNvSpPr>
            <a:spLocks noChangeShapeType="1"/>
          </p:cNvSpPr>
          <p:nvPr/>
        </p:nvSpPr>
        <p:spPr bwMode="auto">
          <a:xfrm flipH="1">
            <a:off x="62738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0" name="Line 470"/>
          <p:cNvSpPr>
            <a:spLocks noChangeShapeType="1"/>
          </p:cNvSpPr>
          <p:nvPr/>
        </p:nvSpPr>
        <p:spPr bwMode="auto">
          <a:xfrm flipH="1">
            <a:off x="62738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" name="Line 471"/>
          <p:cNvSpPr>
            <a:spLocks noChangeShapeType="1"/>
          </p:cNvSpPr>
          <p:nvPr/>
        </p:nvSpPr>
        <p:spPr bwMode="auto">
          <a:xfrm flipH="1" flipV="1">
            <a:off x="62928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" name="Line 472"/>
          <p:cNvSpPr>
            <a:spLocks noChangeShapeType="1"/>
          </p:cNvSpPr>
          <p:nvPr/>
        </p:nvSpPr>
        <p:spPr bwMode="auto">
          <a:xfrm flipV="1">
            <a:off x="622617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" name="Line 473"/>
          <p:cNvSpPr>
            <a:spLocks noChangeShapeType="1"/>
          </p:cNvSpPr>
          <p:nvPr/>
        </p:nvSpPr>
        <p:spPr bwMode="auto">
          <a:xfrm>
            <a:off x="626427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" name="Line 474"/>
          <p:cNvSpPr>
            <a:spLocks noChangeShapeType="1"/>
          </p:cNvSpPr>
          <p:nvPr/>
        </p:nvSpPr>
        <p:spPr bwMode="auto">
          <a:xfrm>
            <a:off x="65500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5" name="Line 476"/>
          <p:cNvSpPr>
            <a:spLocks noChangeShapeType="1"/>
          </p:cNvSpPr>
          <p:nvPr/>
        </p:nvSpPr>
        <p:spPr bwMode="auto">
          <a:xfrm>
            <a:off x="65500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" name="Line 297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" name="Line 438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8" name="Line 440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" name="Line 447"/>
          <p:cNvSpPr>
            <a:spLocks noChangeShapeType="1"/>
          </p:cNvSpPr>
          <p:nvPr/>
        </p:nvSpPr>
        <p:spPr bwMode="auto">
          <a:xfrm>
            <a:off x="6440488" y="28543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" name="Line 449"/>
          <p:cNvSpPr>
            <a:spLocks noChangeShapeType="1"/>
          </p:cNvSpPr>
          <p:nvPr/>
        </p:nvSpPr>
        <p:spPr bwMode="auto">
          <a:xfrm flipH="1"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1" name="Line 451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" name="Line 452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3" name="Line 453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" name="Line 455"/>
          <p:cNvSpPr>
            <a:spLocks noChangeShapeType="1"/>
          </p:cNvSpPr>
          <p:nvPr/>
        </p:nvSpPr>
        <p:spPr bwMode="auto">
          <a:xfrm>
            <a:off x="64023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5" name="Line 458"/>
          <p:cNvSpPr>
            <a:spLocks noChangeShapeType="1"/>
          </p:cNvSpPr>
          <p:nvPr/>
        </p:nvSpPr>
        <p:spPr bwMode="auto">
          <a:xfrm flipH="1">
            <a:off x="62214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6" name="Line 459"/>
          <p:cNvSpPr>
            <a:spLocks noChangeShapeType="1"/>
          </p:cNvSpPr>
          <p:nvPr/>
        </p:nvSpPr>
        <p:spPr bwMode="auto">
          <a:xfrm flipV="1">
            <a:off x="61737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7" name="Line 460"/>
          <p:cNvSpPr>
            <a:spLocks noChangeShapeType="1"/>
          </p:cNvSpPr>
          <p:nvPr/>
        </p:nvSpPr>
        <p:spPr bwMode="auto">
          <a:xfrm flipH="1"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8" name="Line 462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9" name="Line 463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" name="Line 464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1" name="Line 466"/>
          <p:cNvSpPr>
            <a:spLocks noChangeShapeType="1"/>
          </p:cNvSpPr>
          <p:nvPr/>
        </p:nvSpPr>
        <p:spPr bwMode="auto">
          <a:xfrm>
            <a:off x="64023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" name="Line 468"/>
          <p:cNvSpPr>
            <a:spLocks noChangeShapeType="1"/>
          </p:cNvSpPr>
          <p:nvPr/>
        </p:nvSpPr>
        <p:spPr bwMode="auto">
          <a:xfrm flipH="1">
            <a:off x="61833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" name="Line 469"/>
          <p:cNvSpPr>
            <a:spLocks noChangeShapeType="1"/>
          </p:cNvSpPr>
          <p:nvPr/>
        </p:nvSpPr>
        <p:spPr bwMode="auto">
          <a:xfrm flipH="1">
            <a:off x="61642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4" name="Line 470"/>
          <p:cNvSpPr>
            <a:spLocks noChangeShapeType="1"/>
          </p:cNvSpPr>
          <p:nvPr/>
        </p:nvSpPr>
        <p:spPr bwMode="auto">
          <a:xfrm flipH="1">
            <a:off x="61642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" name="Line 471"/>
          <p:cNvSpPr>
            <a:spLocks noChangeShapeType="1"/>
          </p:cNvSpPr>
          <p:nvPr/>
        </p:nvSpPr>
        <p:spPr bwMode="auto">
          <a:xfrm flipH="1" flipV="1">
            <a:off x="61833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" name="Line 472"/>
          <p:cNvSpPr>
            <a:spLocks noChangeShapeType="1"/>
          </p:cNvSpPr>
          <p:nvPr/>
        </p:nvSpPr>
        <p:spPr bwMode="auto">
          <a:xfrm flipV="1">
            <a:off x="611663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7" name="Line 473"/>
          <p:cNvSpPr>
            <a:spLocks noChangeShapeType="1"/>
          </p:cNvSpPr>
          <p:nvPr/>
        </p:nvSpPr>
        <p:spPr bwMode="auto">
          <a:xfrm>
            <a:off x="615473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" name="Line 474"/>
          <p:cNvSpPr>
            <a:spLocks noChangeShapeType="1"/>
          </p:cNvSpPr>
          <p:nvPr/>
        </p:nvSpPr>
        <p:spPr bwMode="auto">
          <a:xfrm>
            <a:off x="64404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9" name="Line 476"/>
          <p:cNvSpPr>
            <a:spLocks noChangeShapeType="1"/>
          </p:cNvSpPr>
          <p:nvPr/>
        </p:nvSpPr>
        <p:spPr bwMode="auto">
          <a:xfrm>
            <a:off x="64404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0" y="620688"/>
            <a:ext cx="8444994" cy="378716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t"/>
          <a:lstStyle/>
          <a:p>
            <a:endParaRPr lang="en-US" altLang="ja-JP" sz="1400" dirty="0" smtClean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349503" y="1538153"/>
            <a:ext cx="8444994" cy="4962938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t"/>
          <a:lstStyle/>
          <a:p>
            <a:r>
              <a:rPr lang="en-US" altLang="ja-JP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【</a:t>
            </a:r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対象者・利用料</a:t>
            </a:r>
            <a:r>
              <a:rPr lang="en-US" altLang="ja-JP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】</a:t>
            </a:r>
          </a:p>
          <a:p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○３歳から５歳のすべての子どもたちの利用料が無償化されます。</a:t>
            </a:r>
            <a:endParaRPr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・幼稚園は月額上限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2.57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万円です。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・無償化の期間は、満３歳になった後の４月１日から小学校入学前までの３年間で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す。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　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※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幼稚園は入園できる時期に合わせて、満３歳から無償化します。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・通園送迎費、食材料費、行事費などは、これまでどおり保護者の負担になります。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ただし、年収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360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万円未満相当世帯の子どもとすべての世帯の第３子以降の子</a:t>
            </a:r>
            <a:r>
              <a:rPr lang="ja-JP" altLang="en-US" sz="16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ど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も</a:t>
            </a:r>
            <a:r>
              <a:rPr lang="ja-JP" altLang="en-US" sz="16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に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つい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て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は、副食（おかず・おやつ等）の費用が免除されます。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lvl="0"/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○０歳から２歳までの子どもについては、住民税非課税世帯を対象として</a:t>
            </a:r>
            <a:endParaRPr lang="en-US" altLang="ja-JP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lvl="0"/>
            <a:r>
              <a:rPr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利用料が無償化されます。</a:t>
            </a:r>
            <a:endParaRPr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lvl="0"/>
            <a:r>
              <a:rPr lang="ja-JP" altLang="en-US" sz="16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・さらに、子どもが２人以上の世帯の負担軽減の観点から現行制度を継続し、保育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lvl="0"/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所等を利用する最年長の子どもを第１カウントとして、０歳から２歳までの第２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pPr lvl="0"/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子は半額、第３子以降は無償となります。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　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※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年収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360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万円未満相当世帯については、第１子の年齢は問いません。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</p:txBody>
      </p:sp>
      <p:sp>
        <p:nvSpPr>
          <p:cNvPr id="5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627111"/>
          </a:xfrm>
          <a:noFill/>
          <a:ln/>
        </p:spPr>
        <p:txBody>
          <a:bodyPr anchor="ctr"/>
          <a:lstStyle/>
          <a:p>
            <a:pPr algn="l"/>
            <a:r>
              <a:rPr lang="ja-JP" altLang="en-US" sz="2000" b="1" dirty="0" smtClean="0">
                <a:solidFill>
                  <a:srgbClr val="FF6600"/>
                </a:solidFill>
                <a:latin typeface="Meiryo UI" pitchFamily="50" charset="-128"/>
                <a:ea typeface="Meiryo UI" pitchFamily="50" charset="-128"/>
              </a:rPr>
              <a:t>幼稚園・保育所・認定こども園等を利用する子どもたち</a:t>
            </a:r>
            <a:endParaRPr lang="ja-JP" altLang="en-US" sz="2000" b="1" dirty="0">
              <a:solidFill>
                <a:srgbClr val="FF66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97EA-0E98-4042-AAD6-F746361BEE2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28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179512" y="116632"/>
            <a:ext cx="4752528" cy="504056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000" b="1" u="sng" dirty="0" smtClean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２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．</a:t>
            </a:r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無償化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の概要</a:t>
            </a:r>
            <a:endParaRPr lang="en-US" altLang="ja-JP" sz="2000" dirty="0" smtClean="0">
              <a:solidFill>
                <a:schemeClr val="bg1">
                  <a:lumMod val="6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05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000" b="1" dirty="0" smtClean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Line 297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" name="Line 438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" name="Line 440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5" name="Line 447"/>
          <p:cNvSpPr>
            <a:spLocks noChangeShapeType="1"/>
          </p:cNvSpPr>
          <p:nvPr/>
        </p:nvSpPr>
        <p:spPr bwMode="auto">
          <a:xfrm>
            <a:off x="6550025" y="28543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" name="Line 449"/>
          <p:cNvSpPr>
            <a:spLocks noChangeShapeType="1"/>
          </p:cNvSpPr>
          <p:nvPr/>
        </p:nvSpPr>
        <p:spPr bwMode="auto">
          <a:xfrm flipH="1"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" name="Line 451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" name="Line 452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" name="Line 453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" name="Line 455"/>
          <p:cNvSpPr>
            <a:spLocks noChangeShapeType="1"/>
          </p:cNvSpPr>
          <p:nvPr/>
        </p:nvSpPr>
        <p:spPr bwMode="auto">
          <a:xfrm>
            <a:off x="65119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" name="Line 458"/>
          <p:cNvSpPr>
            <a:spLocks noChangeShapeType="1"/>
          </p:cNvSpPr>
          <p:nvPr/>
        </p:nvSpPr>
        <p:spPr bwMode="auto">
          <a:xfrm flipH="1">
            <a:off x="63309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" name="Line 459"/>
          <p:cNvSpPr>
            <a:spLocks noChangeShapeType="1"/>
          </p:cNvSpPr>
          <p:nvPr/>
        </p:nvSpPr>
        <p:spPr bwMode="auto">
          <a:xfrm flipV="1">
            <a:off x="62833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" name="Line 460"/>
          <p:cNvSpPr>
            <a:spLocks noChangeShapeType="1"/>
          </p:cNvSpPr>
          <p:nvPr/>
        </p:nvSpPr>
        <p:spPr bwMode="auto">
          <a:xfrm flipH="1"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" name="Line 462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" name="Line 463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6" name="Line 464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" name="Line 466"/>
          <p:cNvSpPr>
            <a:spLocks noChangeShapeType="1"/>
          </p:cNvSpPr>
          <p:nvPr/>
        </p:nvSpPr>
        <p:spPr bwMode="auto">
          <a:xfrm>
            <a:off x="65119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8" name="Line 468"/>
          <p:cNvSpPr>
            <a:spLocks noChangeShapeType="1"/>
          </p:cNvSpPr>
          <p:nvPr/>
        </p:nvSpPr>
        <p:spPr bwMode="auto">
          <a:xfrm flipH="1">
            <a:off x="62928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" name="Line 469"/>
          <p:cNvSpPr>
            <a:spLocks noChangeShapeType="1"/>
          </p:cNvSpPr>
          <p:nvPr/>
        </p:nvSpPr>
        <p:spPr bwMode="auto">
          <a:xfrm flipH="1">
            <a:off x="62738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0" name="Line 470"/>
          <p:cNvSpPr>
            <a:spLocks noChangeShapeType="1"/>
          </p:cNvSpPr>
          <p:nvPr/>
        </p:nvSpPr>
        <p:spPr bwMode="auto">
          <a:xfrm flipH="1">
            <a:off x="62738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" name="Line 471"/>
          <p:cNvSpPr>
            <a:spLocks noChangeShapeType="1"/>
          </p:cNvSpPr>
          <p:nvPr/>
        </p:nvSpPr>
        <p:spPr bwMode="auto">
          <a:xfrm flipH="1" flipV="1">
            <a:off x="62928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" name="Line 472"/>
          <p:cNvSpPr>
            <a:spLocks noChangeShapeType="1"/>
          </p:cNvSpPr>
          <p:nvPr/>
        </p:nvSpPr>
        <p:spPr bwMode="auto">
          <a:xfrm flipV="1">
            <a:off x="622617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" name="Line 473"/>
          <p:cNvSpPr>
            <a:spLocks noChangeShapeType="1"/>
          </p:cNvSpPr>
          <p:nvPr/>
        </p:nvSpPr>
        <p:spPr bwMode="auto">
          <a:xfrm>
            <a:off x="626427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" name="Line 474"/>
          <p:cNvSpPr>
            <a:spLocks noChangeShapeType="1"/>
          </p:cNvSpPr>
          <p:nvPr/>
        </p:nvSpPr>
        <p:spPr bwMode="auto">
          <a:xfrm>
            <a:off x="65500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5" name="Line 476"/>
          <p:cNvSpPr>
            <a:spLocks noChangeShapeType="1"/>
          </p:cNvSpPr>
          <p:nvPr/>
        </p:nvSpPr>
        <p:spPr bwMode="auto">
          <a:xfrm>
            <a:off x="65500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" name="Line 297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" name="Line 438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8" name="Line 440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" name="Line 447"/>
          <p:cNvSpPr>
            <a:spLocks noChangeShapeType="1"/>
          </p:cNvSpPr>
          <p:nvPr/>
        </p:nvSpPr>
        <p:spPr bwMode="auto">
          <a:xfrm>
            <a:off x="6440488" y="28543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" name="Line 449"/>
          <p:cNvSpPr>
            <a:spLocks noChangeShapeType="1"/>
          </p:cNvSpPr>
          <p:nvPr/>
        </p:nvSpPr>
        <p:spPr bwMode="auto">
          <a:xfrm flipH="1"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1" name="Line 451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" name="Line 452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3" name="Line 453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" name="Line 455"/>
          <p:cNvSpPr>
            <a:spLocks noChangeShapeType="1"/>
          </p:cNvSpPr>
          <p:nvPr/>
        </p:nvSpPr>
        <p:spPr bwMode="auto">
          <a:xfrm>
            <a:off x="64023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5" name="Line 458"/>
          <p:cNvSpPr>
            <a:spLocks noChangeShapeType="1"/>
          </p:cNvSpPr>
          <p:nvPr/>
        </p:nvSpPr>
        <p:spPr bwMode="auto">
          <a:xfrm flipH="1">
            <a:off x="62214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6" name="Line 459"/>
          <p:cNvSpPr>
            <a:spLocks noChangeShapeType="1"/>
          </p:cNvSpPr>
          <p:nvPr/>
        </p:nvSpPr>
        <p:spPr bwMode="auto">
          <a:xfrm flipV="1">
            <a:off x="61737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7" name="Line 460"/>
          <p:cNvSpPr>
            <a:spLocks noChangeShapeType="1"/>
          </p:cNvSpPr>
          <p:nvPr/>
        </p:nvSpPr>
        <p:spPr bwMode="auto">
          <a:xfrm flipH="1"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8" name="Line 462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9" name="Line 463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" name="Line 464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1" name="Line 466"/>
          <p:cNvSpPr>
            <a:spLocks noChangeShapeType="1"/>
          </p:cNvSpPr>
          <p:nvPr/>
        </p:nvSpPr>
        <p:spPr bwMode="auto">
          <a:xfrm>
            <a:off x="64023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" name="Line 468"/>
          <p:cNvSpPr>
            <a:spLocks noChangeShapeType="1"/>
          </p:cNvSpPr>
          <p:nvPr/>
        </p:nvSpPr>
        <p:spPr bwMode="auto">
          <a:xfrm flipH="1">
            <a:off x="61833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" name="Line 469"/>
          <p:cNvSpPr>
            <a:spLocks noChangeShapeType="1"/>
          </p:cNvSpPr>
          <p:nvPr/>
        </p:nvSpPr>
        <p:spPr bwMode="auto">
          <a:xfrm flipH="1">
            <a:off x="61642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4" name="Line 470"/>
          <p:cNvSpPr>
            <a:spLocks noChangeShapeType="1"/>
          </p:cNvSpPr>
          <p:nvPr/>
        </p:nvSpPr>
        <p:spPr bwMode="auto">
          <a:xfrm flipH="1">
            <a:off x="61642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" name="Line 471"/>
          <p:cNvSpPr>
            <a:spLocks noChangeShapeType="1"/>
          </p:cNvSpPr>
          <p:nvPr/>
        </p:nvSpPr>
        <p:spPr bwMode="auto">
          <a:xfrm flipH="1" flipV="1">
            <a:off x="61833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" name="Line 472"/>
          <p:cNvSpPr>
            <a:spLocks noChangeShapeType="1"/>
          </p:cNvSpPr>
          <p:nvPr/>
        </p:nvSpPr>
        <p:spPr bwMode="auto">
          <a:xfrm flipV="1">
            <a:off x="611663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7" name="Line 473"/>
          <p:cNvSpPr>
            <a:spLocks noChangeShapeType="1"/>
          </p:cNvSpPr>
          <p:nvPr/>
        </p:nvSpPr>
        <p:spPr bwMode="auto">
          <a:xfrm>
            <a:off x="615473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" name="Line 474"/>
          <p:cNvSpPr>
            <a:spLocks noChangeShapeType="1"/>
          </p:cNvSpPr>
          <p:nvPr/>
        </p:nvSpPr>
        <p:spPr bwMode="auto">
          <a:xfrm>
            <a:off x="64404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9" name="Line 476"/>
          <p:cNvSpPr>
            <a:spLocks noChangeShapeType="1"/>
          </p:cNvSpPr>
          <p:nvPr/>
        </p:nvSpPr>
        <p:spPr bwMode="auto">
          <a:xfrm>
            <a:off x="64404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0" y="620688"/>
            <a:ext cx="8444994" cy="378716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t"/>
          <a:lstStyle/>
          <a:p>
            <a:endParaRPr lang="en-US" altLang="ja-JP" sz="1400" dirty="0" smtClean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97EA-0E98-4042-AAD6-F746361BEE25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5" name="Rectangle 2"/>
          <p:cNvSpPr txBox="1">
            <a:spLocks noChangeArrowheads="1"/>
          </p:cNvSpPr>
          <p:nvPr/>
        </p:nvSpPr>
        <p:spPr>
          <a:xfrm>
            <a:off x="457200" y="685848"/>
            <a:ext cx="8229600" cy="627111"/>
          </a:xfrm>
          <a:prstGeom prst="rect">
            <a:avLst/>
          </a:prstGeom>
          <a:noFill/>
          <a:ln/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solidFill>
                  <a:srgbClr val="FF6600"/>
                </a:solidFill>
                <a:latin typeface="Meiryo UI" pitchFamily="50" charset="-128"/>
                <a:ea typeface="Meiryo UI" pitchFamily="50" charset="-128"/>
              </a:rPr>
              <a:t>幼稚園の預かり保育を利用する子どもたち</a:t>
            </a:r>
            <a:endParaRPr lang="ja-JP" altLang="en-US" sz="2000" b="1" dirty="0">
              <a:solidFill>
                <a:srgbClr val="FF6600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358073" y="1824758"/>
            <a:ext cx="8300978" cy="2065790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t"/>
          <a:lstStyle/>
          <a:p>
            <a:r>
              <a:rPr lang="en-US" altLang="ja-JP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【</a:t>
            </a:r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対象者・利用料</a:t>
            </a:r>
            <a:r>
              <a:rPr lang="en-US" altLang="ja-JP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】</a:t>
            </a:r>
          </a:p>
          <a:p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○無償化の対象となるためには、お住いの市町村から「保育の必要性の認</a:t>
            </a:r>
            <a:endParaRPr lang="en-US" altLang="ja-JP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定」を受ける必要があります。</a:t>
            </a:r>
            <a:endParaRPr lang="en-US" altLang="ja-JP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endParaRPr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○幼稚園の利用に加え、利用日数に応じて、最大月額</a:t>
            </a:r>
            <a:r>
              <a:rPr lang="en-US" altLang="ja-JP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1.13</a:t>
            </a:r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万円までの範囲</a:t>
            </a:r>
            <a:endParaRPr lang="en-US" altLang="ja-JP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で預かり保育の利用料が無償化されます。</a:t>
            </a:r>
            <a:endParaRPr lang="en-US" altLang="ja-JP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endParaRPr lang="en-US" altLang="ja-JP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771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179512" y="116632"/>
            <a:ext cx="4752528" cy="504056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000" b="1" u="sng" dirty="0" smtClean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２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．</a:t>
            </a:r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無償化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の概要</a:t>
            </a:r>
            <a:endParaRPr lang="en-US" altLang="ja-JP" sz="2000" dirty="0" smtClean="0">
              <a:solidFill>
                <a:schemeClr val="bg1">
                  <a:lumMod val="6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05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000" b="1" dirty="0" smtClean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Line 297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" name="Line 438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" name="Line 440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5" name="Line 447"/>
          <p:cNvSpPr>
            <a:spLocks noChangeShapeType="1"/>
          </p:cNvSpPr>
          <p:nvPr/>
        </p:nvSpPr>
        <p:spPr bwMode="auto">
          <a:xfrm>
            <a:off x="6550025" y="28543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" name="Line 449"/>
          <p:cNvSpPr>
            <a:spLocks noChangeShapeType="1"/>
          </p:cNvSpPr>
          <p:nvPr/>
        </p:nvSpPr>
        <p:spPr bwMode="auto">
          <a:xfrm flipH="1"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" name="Line 451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" name="Line 452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" name="Line 453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" name="Line 455"/>
          <p:cNvSpPr>
            <a:spLocks noChangeShapeType="1"/>
          </p:cNvSpPr>
          <p:nvPr/>
        </p:nvSpPr>
        <p:spPr bwMode="auto">
          <a:xfrm>
            <a:off x="65119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" name="Line 458"/>
          <p:cNvSpPr>
            <a:spLocks noChangeShapeType="1"/>
          </p:cNvSpPr>
          <p:nvPr/>
        </p:nvSpPr>
        <p:spPr bwMode="auto">
          <a:xfrm flipH="1">
            <a:off x="63309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" name="Line 459"/>
          <p:cNvSpPr>
            <a:spLocks noChangeShapeType="1"/>
          </p:cNvSpPr>
          <p:nvPr/>
        </p:nvSpPr>
        <p:spPr bwMode="auto">
          <a:xfrm flipV="1">
            <a:off x="62833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" name="Line 460"/>
          <p:cNvSpPr>
            <a:spLocks noChangeShapeType="1"/>
          </p:cNvSpPr>
          <p:nvPr/>
        </p:nvSpPr>
        <p:spPr bwMode="auto">
          <a:xfrm flipH="1"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" name="Line 462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" name="Line 463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6" name="Line 464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" name="Line 466"/>
          <p:cNvSpPr>
            <a:spLocks noChangeShapeType="1"/>
          </p:cNvSpPr>
          <p:nvPr/>
        </p:nvSpPr>
        <p:spPr bwMode="auto">
          <a:xfrm>
            <a:off x="65119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8" name="Line 468"/>
          <p:cNvSpPr>
            <a:spLocks noChangeShapeType="1"/>
          </p:cNvSpPr>
          <p:nvPr/>
        </p:nvSpPr>
        <p:spPr bwMode="auto">
          <a:xfrm flipH="1">
            <a:off x="62928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" name="Line 469"/>
          <p:cNvSpPr>
            <a:spLocks noChangeShapeType="1"/>
          </p:cNvSpPr>
          <p:nvPr/>
        </p:nvSpPr>
        <p:spPr bwMode="auto">
          <a:xfrm flipH="1">
            <a:off x="62738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0" name="Line 470"/>
          <p:cNvSpPr>
            <a:spLocks noChangeShapeType="1"/>
          </p:cNvSpPr>
          <p:nvPr/>
        </p:nvSpPr>
        <p:spPr bwMode="auto">
          <a:xfrm flipH="1">
            <a:off x="62738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" name="Line 471"/>
          <p:cNvSpPr>
            <a:spLocks noChangeShapeType="1"/>
          </p:cNvSpPr>
          <p:nvPr/>
        </p:nvSpPr>
        <p:spPr bwMode="auto">
          <a:xfrm flipH="1" flipV="1">
            <a:off x="62928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" name="Line 472"/>
          <p:cNvSpPr>
            <a:spLocks noChangeShapeType="1"/>
          </p:cNvSpPr>
          <p:nvPr/>
        </p:nvSpPr>
        <p:spPr bwMode="auto">
          <a:xfrm flipV="1">
            <a:off x="622617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" name="Line 473"/>
          <p:cNvSpPr>
            <a:spLocks noChangeShapeType="1"/>
          </p:cNvSpPr>
          <p:nvPr/>
        </p:nvSpPr>
        <p:spPr bwMode="auto">
          <a:xfrm>
            <a:off x="626427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" name="Line 474"/>
          <p:cNvSpPr>
            <a:spLocks noChangeShapeType="1"/>
          </p:cNvSpPr>
          <p:nvPr/>
        </p:nvSpPr>
        <p:spPr bwMode="auto">
          <a:xfrm>
            <a:off x="65500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5" name="Line 476"/>
          <p:cNvSpPr>
            <a:spLocks noChangeShapeType="1"/>
          </p:cNvSpPr>
          <p:nvPr/>
        </p:nvSpPr>
        <p:spPr bwMode="auto">
          <a:xfrm>
            <a:off x="65500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" name="Line 297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" name="Line 438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8" name="Line 440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" name="Line 447"/>
          <p:cNvSpPr>
            <a:spLocks noChangeShapeType="1"/>
          </p:cNvSpPr>
          <p:nvPr/>
        </p:nvSpPr>
        <p:spPr bwMode="auto">
          <a:xfrm>
            <a:off x="6440488" y="28543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" name="Line 449"/>
          <p:cNvSpPr>
            <a:spLocks noChangeShapeType="1"/>
          </p:cNvSpPr>
          <p:nvPr/>
        </p:nvSpPr>
        <p:spPr bwMode="auto">
          <a:xfrm flipH="1"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1" name="Line 451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" name="Line 452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3" name="Line 453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" name="Line 455"/>
          <p:cNvSpPr>
            <a:spLocks noChangeShapeType="1"/>
          </p:cNvSpPr>
          <p:nvPr/>
        </p:nvSpPr>
        <p:spPr bwMode="auto">
          <a:xfrm>
            <a:off x="64023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5" name="Line 458"/>
          <p:cNvSpPr>
            <a:spLocks noChangeShapeType="1"/>
          </p:cNvSpPr>
          <p:nvPr/>
        </p:nvSpPr>
        <p:spPr bwMode="auto">
          <a:xfrm flipH="1">
            <a:off x="62214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6" name="Line 459"/>
          <p:cNvSpPr>
            <a:spLocks noChangeShapeType="1"/>
          </p:cNvSpPr>
          <p:nvPr/>
        </p:nvSpPr>
        <p:spPr bwMode="auto">
          <a:xfrm flipV="1">
            <a:off x="61737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7" name="Line 460"/>
          <p:cNvSpPr>
            <a:spLocks noChangeShapeType="1"/>
          </p:cNvSpPr>
          <p:nvPr/>
        </p:nvSpPr>
        <p:spPr bwMode="auto">
          <a:xfrm flipH="1"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8" name="Line 462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9" name="Line 463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" name="Line 464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1" name="Line 466"/>
          <p:cNvSpPr>
            <a:spLocks noChangeShapeType="1"/>
          </p:cNvSpPr>
          <p:nvPr/>
        </p:nvSpPr>
        <p:spPr bwMode="auto">
          <a:xfrm>
            <a:off x="64023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" name="Line 468"/>
          <p:cNvSpPr>
            <a:spLocks noChangeShapeType="1"/>
          </p:cNvSpPr>
          <p:nvPr/>
        </p:nvSpPr>
        <p:spPr bwMode="auto">
          <a:xfrm flipH="1">
            <a:off x="61833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" name="Line 469"/>
          <p:cNvSpPr>
            <a:spLocks noChangeShapeType="1"/>
          </p:cNvSpPr>
          <p:nvPr/>
        </p:nvSpPr>
        <p:spPr bwMode="auto">
          <a:xfrm flipH="1">
            <a:off x="61642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4" name="Line 470"/>
          <p:cNvSpPr>
            <a:spLocks noChangeShapeType="1"/>
          </p:cNvSpPr>
          <p:nvPr/>
        </p:nvSpPr>
        <p:spPr bwMode="auto">
          <a:xfrm flipH="1">
            <a:off x="61642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" name="Line 471"/>
          <p:cNvSpPr>
            <a:spLocks noChangeShapeType="1"/>
          </p:cNvSpPr>
          <p:nvPr/>
        </p:nvSpPr>
        <p:spPr bwMode="auto">
          <a:xfrm flipH="1" flipV="1">
            <a:off x="61833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" name="Line 472"/>
          <p:cNvSpPr>
            <a:spLocks noChangeShapeType="1"/>
          </p:cNvSpPr>
          <p:nvPr/>
        </p:nvSpPr>
        <p:spPr bwMode="auto">
          <a:xfrm flipV="1">
            <a:off x="611663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7" name="Line 473"/>
          <p:cNvSpPr>
            <a:spLocks noChangeShapeType="1"/>
          </p:cNvSpPr>
          <p:nvPr/>
        </p:nvSpPr>
        <p:spPr bwMode="auto">
          <a:xfrm>
            <a:off x="615473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" name="Line 474"/>
          <p:cNvSpPr>
            <a:spLocks noChangeShapeType="1"/>
          </p:cNvSpPr>
          <p:nvPr/>
        </p:nvSpPr>
        <p:spPr bwMode="auto">
          <a:xfrm>
            <a:off x="64404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9" name="Line 476"/>
          <p:cNvSpPr>
            <a:spLocks noChangeShapeType="1"/>
          </p:cNvSpPr>
          <p:nvPr/>
        </p:nvSpPr>
        <p:spPr bwMode="auto">
          <a:xfrm>
            <a:off x="64404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0" y="620688"/>
            <a:ext cx="8444994" cy="378716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t"/>
          <a:lstStyle/>
          <a:p>
            <a:endParaRPr lang="en-US" altLang="ja-JP" sz="1400" dirty="0" smtClean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65660" y="1256806"/>
            <a:ext cx="8444994" cy="5124522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t"/>
          <a:lstStyle/>
          <a:p>
            <a:r>
              <a:rPr lang="en-US" altLang="ja-JP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【</a:t>
            </a:r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対象者・利用料</a:t>
            </a:r>
            <a:r>
              <a:rPr lang="en-US" altLang="ja-JP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】</a:t>
            </a:r>
          </a:p>
          <a:p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○無償化の対象となるためには、お住いの市町村から「保育の必要性の認</a:t>
            </a:r>
            <a:endParaRPr lang="en-US" altLang="ja-JP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定」を受ける必要があります。</a:t>
            </a:r>
            <a:endParaRPr lang="en-US" altLang="ja-JP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・保育所・認定こども園等を利用できていない人が対象となります。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endParaRPr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endParaRPr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○３歳から５歳までの子どもは月額</a:t>
            </a:r>
            <a:r>
              <a:rPr lang="en-US" altLang="ja-JP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3.7</a:t>
            </a:r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万円まで、０歳から２歳までの住民</a:t>
            </a:r>
            <a:endParaRPr lang="en-US" altLang="ja-JP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税非課税世帯の子どもは月額</a:t>
            </a:r>
            <a:r>
              <a:rPr lang="en-US" altLang="ja-JP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4.2</a:t>
            </a:r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万円までの利用料が無償化されます。</a:t>
            </a:r>
            <a:endParaRPr lang="en-US" altLang="ja-JP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endParaRPr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endParaRPr lang="en-US" altLang="ja-JP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en-US" altLang="ja-JP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【</a:t>
            </a:r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対象となる施設・事業</a:t>
            </a:r>
            <a:r>
              <a:rPr lang="en-US" altLang="ja-JP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】</a:t>
            </a:r>
            <a:endParaRPr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○認可外保育施設に加え、一時預かり事業、病児保育事業、ファミリー・サ</a:t>
            </a:r>
            <a:endParaRPr lang="en-US" altLang="ja-JP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ポート・センター事業を対象とします。</a:t>
            </a:r>
            <a:endParaRPr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・認可外保育施設とは、一般的な認可外保育施設、地方自治体独自の認証保育施設、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ベビーシッター、認可外の事業所内保育等を指します。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・無償化の対象となる認可外保育施設は、都道府県等に届出を行い、国が定める基　　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準を満たすことが必要です。ただし、基準を満たしていない場合でも、無償化の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対象とする５年間の猶予期間を設けます。</a:t>
            </a:r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endParaRPr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</p:txBody>
      </p:sp>
      <p:sp>
        <p:nvSpPr>
          <p:cNvPr id="5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627111"/>
          </a:xfrm>
          <a:noFill/>
          <a:ln/>
        </p:spPr>
        <p:txBody>
          <a:bodyPr anchor="ctr"/>
          <a:lstStyle/>
          <a:p>
            <a:pPr algn="l"/>
            <a:r>
              <a:rPr lang="ja-JP" altLang="en-US" sz="2000" b="1" dirty="0" smtClean="0">
                <a:solidFill>
                  <a:srgbClr val="FF6600"/>
                </a:solidFill>
                <a:latin typeface="Meiryo UI" pitchFamily="50" charset="-128"/>
                <a:ea typeface="Meiryo UI" pitchFamily="50" charset="-128"/>
              </a:rPr>
              <a:t>認可外保育施設を利用する子どもたち</a:t>
            </a:r>
            <a:endParaRPr lang="ja-JP" altLang="en-US" sz="2000" b="1" dirty="0">
              <a:solidFill>
                <a:srgbClr val="FF66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97EA-0E98-4042-AAD6-F746361BEE2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66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179512" y="116632"/>
            <a:ext cx="4752528" cy="504056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000" b="1" u="sng" dirty="0" smtClean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２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．</a:t>
            </a:r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無償化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の概要</a:t>
            </a:r>
            <a:endParaRPr lang="en-US" altLang="ja-JP" sz="2000" dirty="0" smtClean="0">
              <a:solidFill>
                <a:schemeClr val="bg1">
                  <a:lumMod val="6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05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000" b="1" dirty="0" smtClean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Line 297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" name="Line 438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" name="Line 440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5" name="Line 447"/>
          <p:cNvSpPr>
            <a:spLocks noChangeShapeType="1"/>
          </p:cNvSpPr>
          <p:nvPr/>
        </p:nvSpPr>
        <p:spPr bwMode="auto">
          <a:xfrm>
            <a:off x="6550025" y="28543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" name="Line 449"/>
          <p:cNvSpPr>
            <a:spLocks noChangeShapeType="1"/>
          </p:cNvSpPr>
          <p:nvPr/>
        </p:nvSpPr>
        <p:spPr bwMode="auto">
          <a:xfrm flipH="1"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" name="Line 451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" name="Line 452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" name="Line 453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" name="Line 455"/>
          <p:cNvSpPr>
            <a:spLocks noChangeShapeType="1"/>
          </p:cNvSpPr>
          <p:nvPr/>
        </p:nvSpPr>
        <p:spPr bwMode="auto">
          <a:xfrm>
            <a:off x="65119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" name="Line 458"/>
          <p:cNvSpPr>
            <a:spLocks noChangeShapeType="1"/>
          </p:cNvSpPr>
          <p:nvPr/>
        </p:nvSpPr>
        <p:spPr bwMode="auto">
          <a:xfrm flipH="1">
            <a:off x="63309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" name="Line 459"/>
          <p:cNvSpPr>
            <a:spLocks noChangeShapeType="1"/>
          </p:cNvSpPr>
          <p:nvPr/>
        </p:nvSpPr>
        <p:spPr bwMode="auto">
          <a:xfrm flipV="1">
            <a:off x="62833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" name="Line 460"/>
          <p:cNvSpPr>
            <a:spLocks noChangeShapeType="1"/>
          </p:cNvSpPr>
          <p:nvPr/>
        </p:nvSpPr>
        <p:spPr bwMode="auto">
          <a:xfrm flipH="1"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" name="Line 462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" name="Line 463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6" name="Line 464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" name="Line 466"/>
          <p:cNvSpPr>
            <a:spLocks noChangeShapeType="1"/>
          </p:cNvSpPr>
          <p:nvPr/>
        </p:nvSpPr>
        <p:spPr bwMode="auto">
          <a:xfrm>
            <a:off x="65119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8" name="Line 468"/>
          <p:cNvSpPr>
            <a:spLocks noChangeShapeType="1"/>
          </p:cNvSpPr>
          <p:nvPr/>
        </p:nvSpPr>
        <p:spPr bwMode="auto">
          <a:xfrm flipH="1">
            <a:off x="62928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" name="Line 469"/>
          <p:cNvSpPr>
            <a:spLocks noChangeShapeType="1"/>
          </p:cNvSpPr>
          <p:nvPr/>
        </p:nvSpPr>
        <p:spPr bwMode="auto">
          <a:xfrm flipH="1">
            <a:off x="62738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0" name="Line 470"/>
          <p:cNvSpPr>
            <a:spLocks noChangeShapeType="1"/>
          </p:cNvSpPr>
          <p:nvPr/>
        </p:nvSpPr>
        <p:spPr bwMode="auto">
          <a:xfrm flipH="1">
            <a:off x="62738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" name="Line 471"/>
          <p:cNvSpPr>
            <a:spLocks noChangeShapeType="1"/>
          </p:cNvSpPr>
          <p:nvPr/>
        </p:nvSpPr>
        <p:spPr bwMode="auto">
          <a:xfrm flipH="1" flipV="1">
            <a:off x="62928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" name="Line 472"/>
          <p:cNvSpPr>
            <a:spLocks noChangeShapeType="1"/>
          </p:cNvSpPr>
          <p:nvPr/>
        </p:nvSpPr>
        <p:spPr bwMode="auto">
          <a:xfrm flipV="1">
            <a:off x="622617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" name="Line 473"/>
          <p:cNvSpPr>
            <a:spLocks noChangeShapeType="1"/>
          </p:cNvSpPr>
          <p:nvPr/>
        </p:nvSpPr>
        <p:spPr bwMode="auto">
          <a:xfrm>
            <a:off x="626427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" name="Line 474"/>
          <p:cNvSpPr>
            <a:spLocks noChangeShapeType="1"/>
          </p:cNvSpPr>
          <p:nvPr/>
        </p:nvSpPr>
        <p:spPr bwMode="auto">
          <a:xfrm>
            <a:off x="65500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5" name="Line 476"/>
          <p:cNvSpPr>
            <a:spLocks noChangeShapeType="1"/>
          </p:cNvSpPr>
          <p:nvPr/>
        </p:nvSpPr>
        <p:spPr bwMode="auto">
          <a:xfrm>
            <a:off x="65500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" name="Line 297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" name="Line 438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8" name="Line 440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" name="Line 447"/>
          <p:cNvSpPr>
            <a:spLocks noChangeShapeType="1"/>
          </p:cNvSpPr>
          <p:nvPr/>
        </p:nvSpPr>
        <p:spPr bwMode="auto">
          <a:xfrm>
            <a:off x="6440488" y="28543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" name="Line 449"/>
          <p:cNvSpPr>
            <a:spLocks noChangeShapeType="1"/>
          </p:cNvSpPr>
          <p:nvPr/>
        </p:nvSpPr>
        <p:spPr bwMode="auto">
          <a:xfrm flipH="1"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1" name="Line 451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" name="Line 452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3" name="Line 453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" name="Line 455"/>
          <p:cNvSpPr>
            <a:spLocks noChangeShapeType="1"/>
          </p:cNvSpPr>
          <p:nvPr/>
        </p:nvSpPr>
        <p:spPr bwMode="auto">
          <a:xfrm>
            <a:off x="64023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5" name="Line 458"/>
          <p:cNvSpPr>
            <a:spLocks noChangeShapeType="1"/>
          </p:cNvSpPr>
          <p:nvPr/>
        </p:nvSpPr>
        <p:spPr bwMode="auto">
          <a:xfrm flipH="1">
            <a:off x="62214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6" name="Line 459"/>
          <p:cNvSpPr>
            <a:spLocks noChangeShapeType="1"/>
          </p:cNvSpPr>
          <p:nvPr/>
        </p:nvSpPr>
        <p:spPr bwMode="auto">
          <a:xfrm flipV="1">
            <a:off x="61737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7" name="Line 460"/>
          <p:cNvSpPr>
            <a:spLocks noChangeShapeType="1"/>
          </p:cNvSpPr>
          <p:nvPr/>
        </p:nvSpPr>
        <p:spPr bwMode="auto">
          <a:xfrm flipH="1"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8" name="Line 462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9" name="Line 463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" name="Line 464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1" name="Line 466"/>
          <p:cNvSpPr>
            <a:spLocks noChangeShapeType="1"/>
          </p:cNvSpPr>
          <p:nvPr/>
        </p:nvSpPr>
        <p:spPr bwMode="auto">
          <a:xfrm>
            <a:off x="64023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" name="Line 468"/>
          <p:cNvSpPr>
            <a:spLocks noChangeShapeType="1"/>
          </p:cNvSpPr>
          <p:nvPr/>
        </p:nvSpPr>
        <p:spPr bwMode="auto">
          <a:xfrm flipH="1">
            <a:off x="61833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" name="Line 469"/>
          <p:cNvSpPr>
            <a:spLocks noChangeShapeType="1"/>
          </p:cNvSpPr>
          <p:nvPr/>
        </p:nvSpPr>
        <p:spPr bwMode="auto">
          <a:xfrm flipH="1">
            <a:off x="61642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4" name="Line 470"/>
          <p:cNvSpPr>
            <a:spLocks noChangeShapeType="1"/>
          </p:cNvSpPr>
          <p:nvPr/>
        </p:nvSpPr>
        <p:spPr bwMode="auto">
          <a:xfrm flipH="1">
            <a:off x="61642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" name="Line 471"/>
          <p:cNvSpPr>
            <a:spLocks noChangeShapeType="1"/>
          </p:cNvSpPr>
          <p:nvPr/>
        </p:nvSpPr>
        <p:spPr bwMode="auto">
          <a:xfrm flipH="1" flipV="1">
            <a:off x="61833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" name="Line 472"/>
          <p:cNvSpPr>
            <a:spLocks noChangeShapeType="1"/>
          </p:cNvSpPr>
          <p:nvPr/>
        </p:nvSpPr>
        <p:spPr bwMode="auto">
          <a:xfrm flipV="1">
            <a:off x="611663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7" name="Line 473"/>
          <p:cNvSpPr>
            <a:spLocks noChangeShapeType="1"/>
          </p:cNvSpPr>
          <p:nvPr/>
        </p:nvSpPr>
        <p:spPr bwMode="auto">
          <a:xfrm>
            <a:off x="615473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" name="Line 474"/>
          <p:cNvSpPr>
            <a:spLocks noChangeShapeType="1"/>
          </p:cNvSpPr>
          <p:nvPr/>
        </p:nvSpPr>
        <p:spPr bwMode="auto">
          <a:xfrm>
            <a:off x="64404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9" name="Line 476"/>
          <p:cNvSpPr>
            <a:spLocks noChangeShapeType="1"/>
          </p:cNvSpPr>
          <p:nvPr/>
        </p:nvSpPr>
        <p:spPr bwMode="auto">
          <a:xfrm>
            <a:off x="64404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0" y="620688"/>
            <a:ext cx="8444994" cy="378716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t"/>
          <a:lstStyle/>
          <a:p>
            <a:endParaRPr lang="en-US" altLang="ja-JP" sz="1400" dirty="0" smtClean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65660" y="1256806"/>
            <a:ext cx="8444994" cy="3180306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t"/>
          <a:lstStyle/>
          <a:p>
            <a:r>
              <a:rPr lang="en-US" altLang="ja-JP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【</a:t>
            </a:r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対象者・利用料</a:t>
            </a:r>
            <a:r>
              <a:rPr lang="en-US" altLang="ja-JP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】</a:t>
            </a:r>
          </a:p>
          <a:p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○３歳から５歳までの子どもの利用料が無償化されます。</a:t>
            </a:r>
            <a:endParaRPr lang="en-US" altLang="ja-JP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・幼稚園・保育所・認定こども園等と発達支援の両方を利用する場合は、ともに無　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償化の対象となります。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endParaRPr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endParaRPr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en-US" altLang="ja-JP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【</a:t>
            </a:r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対象となるサービス</a:t>
            </a:r>
            <a:r>
              <a:rPr lang="en-US" altLang="ja-JP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】</a:t>
            </a:r>
            <a:endParaRPr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○児童発達支援、福祉型障害児入所施設、医療型児童発達支援、</a:t>
            </a:r>
            <a:endParaRPr lang="en-US" altLang="ja-JP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医療型障害児入所施設、居宅訪問型児童発達支援、保育所等訪問支援</a:t>
            </a:r>
            <a:endParaRPr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</a:t>
            </a:r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endParaRPr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</p:txBody>
      </p:sp>
      <p:sp>
        <p:nvSpPr>
          <p:cNvPr id="5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627111"/>
          </a:xfrm>
          <a:noFill/>
          <a:ln/>
        </p:spPr>
        <p:txBody>
          <a:bodyPr anchor="ctr"/>
          <a:lstStyle/>
          <a:p>
            <a:pPr algn="l"/>
            <a:r>
              <a:rPr lang="ja-JP" altLang="en-US" sz="2000" b="1" dirty="0" smtClean="0">
                <a:solidFill>
                  <a:srgbClr val="FF6600"/>
                </a:solidFill>
                <a:latin typeface="Meiryo UI" pitchFamily="50" charset="-128"/>
                <a:ea typeface="Meiryo UI" pitchFamily="50" charset="-128"/>
              </a:rPr>
              <a:t>就学前の通所施設を利用する子どもたち</a:t>
            </a:r>
            <a:endParaRPr lang="ja-JP" altLang="en-US" sz="2000" b="1" dirty="0">
              <a:solidFill>
                <a:srgbClr val="FF66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97EA-0E98-4042-AAD6-F746361BEE2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18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179512" y="116632"/>
            <a:ext cx="4752528" cy="504056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000" b="1" u="sng" dirty="0" smtClean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３．無償化に係る財源</a:t>
            </a:r>
            <a:endParaRPr lang="en-US" altLang="ja-JP" sz="2000" dirty="0" smtClean="0">
              <a:solidFill>
                <a:schemeClr val="bg1">
                  <a:lumMod val="6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05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000" b="1" dirty="0" smtClean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Line 297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" name="Line 438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" name="Line 440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5" name="Line 447"/>
          <p:cNvSpPr>
            <a:spLocks noChangeShapeType="1"/>
          </p:cNvSpPr>
          <p:nvPr/>
        </p:nvSpPr>
        <p:spPr bwMode="auto">
          <a:xfrm>
            <a:off x="6550025" y="28543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" name="Line 449"/>
          <p:cNvSpPr>
            <a:spLocks noChangeShapeType="1"/>
          </p:cNvSpPr>
          <p:nvPr/>
        </p:nvSpPr>
        <p:spPr bwMode="auto">
          <a:xfrm flipH="1"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" name="Line 451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" name="Line 452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" name="Line 453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" name="Line 455"/>
          <p:cNvSpPr>
            <a:spLocks noChangeShapeType="1"/>
          </p:cNvSpPr>
          <p:nvPr/>
        </p:nvSpPr>
        <p:spPr bwMode="auto">
          <a:xfrm>
            <a:off x="65119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" name="Line 458"/>
          <p:cNvSpPr>
            <a:spLocks noChangeShapeType="1"/>
          </p:cNvSpPr>
          <p:nvPr/>
        </p:nvSpPr>
        <p:spPr bwMode="auto">
          <a:xfrm flipH="1">
            <a:off x="63309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" name="Line 459"/>
          <p:cNvSpPr>
            <a:spLocks noChangeShapeType="1"/>
          </p:cNvSpPr>
          <p:nvPr/>
        </p:nvSpPr>
        <p:spPr bwMode="auto">
          <a:xfrm flipV="1">
            <a:off x="62833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" name="Line 460"/>
          <p:cNvSpPr>
            <a:spLocks noChangeShapeType="1"/>
          </p:cNvSpPr>
          <p:nvPr/>
        </p:nvSpPr>
        <p:spPr bwMode="auto">
          <a:xfrm flipH="1"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" name="Line 462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" name="Line 463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6" name="Line 464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" name="Line 466"/>
          <p:cNvSpPr>
            <a:spLocks noChangeShapeType="1"/>
          </p:cNvSpPr>
          <p:nvPr/>
        </p:nvSpPr>
        <p:spPr bwMode="auto">
          <a:xfrm>
            <a:off x="65119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8" name="Line 468"/>
          <p:cNvSpPr>
            <a:spLocks noChangeShapeType="1"/>
          </p:cNvSpPr>
          <p:nvPr/>
        </p:nvSpPr>
        <p:spPr bwMode="auto">
          <a:xfrm flipH="1">
            <a:off x="62928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" name="Line 469"/>
          <p:cNvSpPr>
            <a:spLocks noChangeShapeType="1"/>
          </p:cNvSpPr>
          <p:nvPr/>
        </p:nvSpPr>
        <p:spPr bwMode="auto">
          <a:xfrm flipH="1">
            <a:off x="62738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0" name="Line 470"/>
          <p:cNvSpPr>
            <a:spLocks noChangeShapeType="1"/>
          </p:cNvSpPr>
          <p:nvPr/>
        </p:nvSpPr>
        <p:spPr bwMode="auto">
          <a:xfrm flipH="1">
            <a:off x="62738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" name="Line 471"/>
          <p:cNvSpPr>
            <a:spLocks noChangeShapeType="1"/>
          </p:cNvSpPr>
          <p:nvPr/>
        </p:nvSpPr>
        <p:spPr bwMode="auto">
          <a:xfrm flipH="1" flipV="1">
            <a:off x="62928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" name="Line 472"/>
          <p:cNvSpPr>
            <a:spLocks noChangeShapeType="1"/>
          </p:cNvSpPr>
          <p:nvPr/>
        </p:nvSpPr>
        <p:spPr bwMode="auto">
          <a:xfrm flipV="1">
            <a:off x="622617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" name="Line 473"/>
          <p:cNvSpPr>
            <a:spLocks noChangeShapeType="1"/>
          </p:cNvSpPr>
          <p:nvPr/>
        </p:nvSpPr>
        <p:spPr bwMode="auto">
          <a:xfrm>
            <a:off x="626427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" name="Line 474"/>
          <p:cNvSpPr>
            <a:spLocks noChangeShapeType="1"/>
          </p:cNvSpPr>
          <p:nvPr/>
        </p:nvSpPr>
        <p:spPr bwMode="auto">
          <a:xfrm>
            <a:off x="65500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5" name="Line 476"/>
          <p:cNvSpPr>
            <a:spLocks noChangeShapeType="1"/>
          </p:cNvSpPr>
          <p:nvPr/>
        </p:nvSpPr>
        <p:spPr bwMode="auto">
          <a:xfrm>
            <a:off x="65500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" name="Line 297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" name="Line 438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8" name="Line 440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" name="Line 447"/>
          <p:cNvSpPr>
            <a:spLocks noChangeShapeType="1"/>
          </p:cNvSpPr>
          <p:nvPr/>
        </p:nvSpPr>
        <p:spPr bwMode="auto">
          <a:xfrm>
            <a:off x="6440488" y="28543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" name="Line 449"/>
          <p:cNvSpPr>
            <a:spLocks noChangeShapeType="1"/>
          </p:cNvSpPr>
          <p:nvPr/>
        </p:nvSpPr>
        <p:spPr bwMode="auto">
          <a:xfrm flipH="1"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1" name="Line 451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" name="Line 452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3" name="Line 453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" name="Line 455"/>
          <p:cNvSpPr>
            <a:spLocks noChangeShapeType="1"/>
          </p:cNvSpPr>
          <p:nvPr/>
        </p:nvSpPr>
        <p:spPr bwMode="auto">
          <a:xfrm>
            <a:off x="64023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5" name="Line 458"/>
          <p:cNvSpPr>
            <a:spLocks noChangeShapeType="1"/>
          </p:cNvSpPr>
          <p:nvPr/>
        </p:nvSpPr>
        <p:spPr bwMode="auto">
          <a:xfrm flipH="1">
            <a:off x="62214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6" name="Line 459"/>
          <p:cNvSpPr>
            <a:spLocks noChangeShapeType="1"/>
          </p:cNvSpPr>
          <p:nvPr/>
        </p:nvSpPr>
        <p:spPr bwMode="auto">
          <a:xfrm flipV="1">
            <a:off x="61737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7" name="Line 460"/>
          <p:cNvSpPr>
            <a:spLocks noChangeShapeType="1"/>
          </p:cNvSpPr>
          <p:nvPr/>
        </p:nvSpPr>
        <p:spPr bwMode="auto">
          <a:xfrm flipH="1"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8" name="Line 462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9" name="Line 463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" name="Line 464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1" name="Line 466"/>
          <p:cNvSpPr>
            <a:spLocks noChangeShapeType="1"/>
          </p:cNvSpPr>
          <p:nvPr/>
        </p:nvSpPr>
        <p:spPr bwMode="auto">
          <a:xfrm>
            <a:off x="64023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" name="Line 468"/>
          <p:cNvSpPr>
            <a:spLocks noChangeShapeType="1"/>
          </p:cNvSpPr>
          <p:nvPr/>
        </p:nvSpPr>
        <p:spPr bwMode="auto">
          <a:xfrm flipH="1">
            <a:off x="61833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" name="Line 469"/>
          <p:cNvSpPr>
            <a:spLocks noChangeShapeType="1"/>
          </p:cNvSpPr>
          <p:nvPr/>
        </p:nvSpPr>
        <p:spPr bwMode="auto">
          <a:xfrm flipH="1">
            <a:off x="61642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4" name="Line 470"/>
          <p:cNvSpPr>
            <a:spLocks noChangeShapeType="1"/>
          </p:cNvSpPr>
          <p:nvPr/>
        </p:nvSpPr>
        <p:spPr bwMode="auto">
          <a:xfrm flipH="1">
            <a:off x="61642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" name="Line 471"/>
          <p:cNvSpPr>
            <a:spLocks noChangeShapeType="1"/>
          </p:cNvSpPr>
          <p:nvPr/>
        </p:nvSpPr>
        <p:spPr bwMode="auto">
          <a:xfrm flipH="1" flipV="1">
            <a:off x="61833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" name="Line 472"/>
          <p:cNvSpPr>
            <a:spLocks noChangeShapeType="1"/>
          </p:cNvSpPr>
          <p:nvPr/>
        </p:nvSpPr>
        <p:spPr bwMode="auto">
          <a:xfrm flipV="1">
            <a:off x="611663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7" name="Line 473"/>
          <p:cNvSpPr>
            <a:spLocks noChangeShapeType="1"/>
          </p:cNvSpPr>
          <p:nvPr/>
        </p:nvSpPr>
        <p:spPr bwMode="auto">
          <a:xfrm>
            <a:off x="615473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" name="Line 474"/>
          <p:cNvSpPr>
            <a:spLocks noChangeShapeType="1"/>
          </p:cNvSpPr>
          <p:nvPr/>
        </p:nvSpPr>
        <p:spPr bwMode="auto">
          <a:xfrm>
            <a:off x="64404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9" name="Line 476"/>
          <p:cNvSpPr>
            <a:spLocks noChangeShapeType="1"/>
          </p:cNvSpPr>
          <p:nvPr/>
        </p:nvSpPr>
        <p:spPr bwMode="auto">
          <a:xfrm>
            <a:off x="64404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0" y="620688"/>
            <a:ext cx="8444994" cy="378716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t"/>
          <a:lstStyle/>
          <a:p>
            <a:endParaRPr lang="en-US" altLang="ja-JP" sz="1400" dirty="0" smtClean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65660" y="1256806"/>
            <a:ext cx="8444994" cy="3612354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t"/>
          <a:lstStyle/>
          <a:p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（１）負担割合</a:t>
            </a:r>
            <a:endParaRPr lang="en-US" altLang="ja-JP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・財源負担の在り方：自治体の負担軽減に配慮しつつ国と地方で適切な役割分担が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基本。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消費税増収分を活用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し、必要な地方財源を確保。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・負担割合：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国</a:t>
            </a:r>
            <a:r>
              <a:rPr lang="en-US" altLang="ja-JP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1/2</a:t>
            </a:r>
            <a:r>
              <a:rPr lang="ja-JP" altLang="en-US" sz="1600" b="1" u="sng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、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都道府県</a:t>
            </a:r>
            <a:r>
              <a:rPr lang="en-US" altLang="ja-JP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1/4</a:t>
            </a:r>
            <a:r>
              <a:rPr lang="ja-JP" altLang="en-US" sz="1600" b="1" u="sng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、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市町村</a:t>
            </a:r>
            <a:r>
              <a:rPr lang="en-US" altLang="ja-JP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1/4</a:t>
            </a:r>
            <a:r>
              <a:rPr lang="ja-JP" altLang="en-US" sz="1600" b="1" u="sng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。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ただし、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公立施設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（幼稚園、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保育所及び認定こども園）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は市町村等</a:t>
            </a:r>
            <a:r>
              <a:rPr lang="en-US" altLang="ja-JP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10/10</a:t>
            </a:r>
          </a:p>
          <a:p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endParaRPr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（２）財源措置等</a:t>
            </a:r>
            <a:endParaRPr lang="en-US" altLang="ja-JP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・初年度の取扱い：初年度（令和元年度）に要する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経費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を全額国費で負担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・事務費：初年度と２年目を全額国費負担。認可外保育施設等の５年間の経過措置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期間に係る費用相当額を全額国費で負担するべく措置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・システム改修費：平成３０年度、平成３１年度予算を活用して対応</a:t>
            </a:r>
            <a:endParaRPr lang="en-US" altLang="ja-JP" sz="16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　　</a:t>
            </a:r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endParaRPr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endParaRPr lang="en-US" altLang="ja-JP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</p:txBody>
      </p:sp>
      <p:sp>
        <p:nvSpPr>
          <p:cNvPr id="5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627111"/>
          </a:xfrm>
          <a:noFill/>
          <a:ln/>
        </p:spPr>
        <p:txBody>
          <a:bodyPr anchor="ctr"/>
          <a:lstStyle/>
          <a:p>
            <a:pPr algn="l"/>
            <a:r>
              <a:rPr lang="ja-JP" altLang="en-US" sz="2000" b="1" dirty="0" smtClean="0">
                <a:solidFill>
                  <a:srgbClr val="FF6600"/>
                </a:solidFill>
                <a:latin typeface="Meiryo UI" pitchFamily="50" charset="-128"/>
                <a:ea typeface="Meiryo UI" pitchFamily="50" charset="-128"/>
              </a:rPr>
              <a:t>無償化に係る財源</a:t>
            </a:r>
            <a:endParaRPr lang="ja-JP" altLang="en-US" sz="2000" b="1" dirty="0">
              <a:solidFill>
                <a:srgbClr val="FF66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97EA-0E98-4042-AAD6-F746361BEE25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00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179512" y="116632"/>
            <a:ext cx="4752528" cy="504056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000" b="1" u="sng" dirty="0" smtClean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４</a:t>
            </a:r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．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食</a:t>
            </a:r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材料費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取扱</a:t>
            </a:r>
            <a:r>
              <a:rPr lang="ja-JP" altLang="en-US" sz="2000" dirty="0" smtClean="0">
                <a:solidFill>
                  <a:schemeClr val="bg1">
                    <a:lumMod val="6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い</a:t>
            </a:r>
            <a:endParaRPr lang="en-US" altLang="ja-JP" sz="2000" dirty="0" smtClean="0">
              <a:solidFill>
                <a:schemeClr val="bg1">
                  <a:lumMod val="6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05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1000" b="1" dirty="0" smtClean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77240" y="764704"/>
            <a:ext cx="8546032" cy="3434963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t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○食材料費の取扱いは、これまでも基本的に、施設による徴収又は保育料の一部として保　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護者が負担してきたことから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、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無償化実施後も保護者負担を原則とします。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○１号認定子ども、２号認定子どもは、主食費・副食費ともに施設による実費徴収（現在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の主食費と同様）とします。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⇒年収３６０万円未満相当世帯及び第３子以降は免除します。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○３号認定子どもは、無償化が住民税非課税世帯に限定されるため、現行の取り扱いを継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　</a:t>
            </a:r>
            <a:r>
              <a:rPr lang="ja-JP" altLang="en-US" sz="16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続しま</a:t>
            </a:r>
            <a:r>
              <a:rPr lang="ja-JP" altLang="en-US" sz="16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す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。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○副食費の目安は月額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4,500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円とし、大東市の取扱いについては現在検討中です。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	</a:t>
            </a:r>
          </a:p>
          <a:p>
            <a:r>
              <a:rPr kumimoji="1" lang="en-US" altLang="ja-JP" sz="160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itchFamily="50" charset="-128"/>
              </a:rPr>
              <a:t>	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ja-JP" sz="1400" dirty="0" smtClean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  <a:p>
            <a:endParaRPr lang="en-US" altLang="ja-JP" sz="1600" dirty="0" smtClean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itchFamily="50" charset="-128"/>
            </a:endParaRPr>
          </a:p>
        </p:txBody>
      </p:sp>
      <p:sp>
        <p:nvSpPr>
          <p:cNvPr id="62" name="Line 297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3" name="Line 438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4" name="Line 440"/>
          <p:cNvSpPr>
            <a:spLocks noChangeShapeType="1"/>
          </p:cNvSpPr>
          <p:nvPr/>
        </p:nvSpPr>
        <p:spPr bwMode="auto">
          <a:xfrm>
            <a:off x="6550025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5" name="Line 447"/>
          <p:cNvSpPr>
            <a:spLocks noChangeShapeType="1"/>
          </p:cNvSpPr>
          <p:nvPr/>
        </p:nvSpPr>
        <p:spPr bwMode="auto">
          <a:xfrm>
            <a:off x="6550025" y="28543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6" name="Line 449"/>
          <p:cNvSpPr>
            <a:spLocks noChangeShapeType="1"/>
          </p:cNvSpPr>
          <p:nvPr/>
        </p:nvSpPr>
        <p:spPr bwMode="auto">
          <a:xfrm flipH="1"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7" name="Line 451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" name="Line 452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" name="Line 453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" name="Line 455"/>
          <p:cNvSpPr>
            <a:spLocks noChangeShapeType="1"/>
          </p:cNvSpPr>
          <p:nvPr/>
        </p:nvSpPr>
        <p:spPr bwMode="auto">
          <a:xfrm>
            <a:off x="65119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" name="Line 458"/>
          <p:cNvSpPr>
            <a:spLocks noChangeShapeType="1"/>
          </p:cNvSpPr>
          <p:nvPr/>
        </p:nvSpPr>
        <p:spPr bwMode="auto">
          <a:xfrm flipH="1">
            <a:off x="63309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2" name="Line 459"/>
          <p:cNvSpPr>
            <a:spLocks noChangeShapeType="1"/>
          </p:cNvSpPr>
          <p:nvPr/>
        </p:nvSpPr>
        <p:spPr bwMode="auto">
          <a:xfrm flipV="1">
            <a:off x="62833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" name="Line 460"/>
          <p:cNvSpPr>
            <a:spLocks noChangeShapeType="1"/>
          </p:cNvSpPr>
          <p:nvPr/>
        </p:nvSpPr>
        <p:spPr bwMode="auto">
          <a:xfrm flipH="1"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4" name="Line 462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" name="Line 463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6" name="Line 464"/>
          <p:cNvSpPr>
            <a:spLocks noChangeShapeType="1"/>
          </p:cNvSpPr>
          <p:nvPr/>
        </p:nvSpPr>
        <p:spPr bwMode="auto">
          <a:xfrm>
            <a:off x="65024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" name="Line 466"/>
          <p:cNvSpPr>
            <a:spLocks noChangeShapeType="1"/>
          </p:cNvSpPr>
          <p:nvPr/>
        </p:nvSpPr>
        <p:spPr bwMode="auto">
          <a:xfrm>
            <a:off x="65119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8" name="Line 468"/>
          <p:cNvSpPr>
            <a:spLocks noChangeShapeType="1"/>
          </p:cNvSpPr>
          <p:nvPr/>
        </p:nvSpPr>
        <p:spPr bwMode="auto">
          <a:xfrm flipH="1">
            <a:off x="62928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" name="Line 469"/>
          <p:cNvSpPr>
            <a:spLocks noChangeShapeType="1"/>
          </p:cNvSpPr>
          <p:nvPr/>
        </p:nvSpPr>
        <p:spPr bwMode="auto">
          <a:xfrm flipH="1">
            <a:off x="62738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0" name="Line 470"/>
          <p:cNvSpPr>
            <a:spLocks noChangeShapeType="1"/>
          </p:cNvSpPr>
          <p:nvPr/>
        </p:nvSpPr>
        <p:spPr bwMode="auto">
          <a:xfrm flipH="1">
            <a:off x="627380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" name="Line 471"/>
          <p:cNvSpPr>
            <a:spLocks noChangeShapeType="1"/>
          </p:cNvSpPr>
          <p:nvPr/>
        </p:nvSpPr>
        <p:spPr bwMode="auto">
          <a:xfrm flipH="1" flipV="1">
            <a:off x="6292850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" name="Line 472"/>
          <p:cNvSpPr>
            <a:spLocks noChangeShapeType="1"/>
          </p:cNvSpPr>
          <p:nvPr/>
        </p:nvSpPr>
        <p:spPr bwMode="auto">
          <a:xfrm flipV="1">
            <a:off x="622617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3" name="Line 473"/>
          <p:cNvSpPr>
            <a:spLocks noChangeShapeType="1"/>
          </p:cNvSpPr>
          <p:nvPr/>
        </p:nvSpPr>
        <p:spPr bwMode="auto">
          <a:xfrm>
            <a:off x="626427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4" name="Line 474"/>
          <p:cNvSpPr>
            <a:spLocks noChangeShapeType="1"/>
          </p:cNvSpPr>
          <p:nvPr/>
        </p:nvSpPr>
        <p:spPr bwMode="auto">
          <a:xfrm>
            <a:off x="65500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5" name="Line 476"/>
          <p:cNvSpPr>
            <a:spLocks noChangeShapeType="1"/>
          </p:cNvSpPr>
          <p:nvPr/>
        </p:nvSpPr>
        <p:spPr bwMode="auto">
          <a:xfrm>
            <a:off x="6550025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6" name="Line 297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7" name="Line 438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8" name="Line 440"/>
          <p:cNvSpPr>
            <a:spLocks noChangeShapeType="1"/>
          </p:cNvSpPr>
          <p:nvPr/>
        </p:nvSpPr>
        <p:spPr bwMode="auto">
          <a:xfrm>
            <a:off x="6440488" y="42259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9" name="Line 447"/>
          <p:cNvSpPr>
            <a:spLocks noChangeShapeType="1"/>
          </p:cNvSpPr>
          <p:nvPr/>
        </p:nvSpPr>
        <p:spPr bwMode="auto">
          <a:xfrm>
            <a:off x="6440488" y="285432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0" name="Line 449"/>
          <p:cNvSpPr>
            <a:spLocks noChangeShapeType="1"/>
          </p:cNvSpPr>
          <p:nvPr/>
        </p:nvSpPr>
        <p:spPr bwMode="auto">
          <a:xfrm flipH="1"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1" name="Line 451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" name="Line 452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3" name="Line 453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" name="Line 455"/>
          <p:cNvSpPr>
            <a:spLocks noChangeShapeType="1"/>
          </p:cNvSpPr>
          <p:nvPr/>
        </p:nvSpPr>
        <p:spPr bwMode="auto">
          <a:xfrm>
            <a:off x="64023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5" name="Line 458"/>
          <p:cNvSpPr>
            <a:spLocks noChangeShapeType="1"/>
          </p:cNvSpPr>
          <p:nvPr/>
        </p:nvSpPr>
        <p:spPr bwMode="auto">
          <a:xfrm flipH="1">
            <a:off x="62214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6" name="Line 459"/>
          <p:cNvSpPr>
            <a:spLocks noChangeShapeType="1"/>
          </p:cNvSpPr>
          <p:nvPr/>
        </p:nvSpPr>
        <p:spPr bwMode="auto">
          <a:xfrm flipV="1">
            <a:off x="61737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7" name="Line 460"/>
          <p:cNvSpPr>
            <a:spLocks noChangeShapeType="1"/>
          </p:cNvSpPr>
          <p:nvPr/>
        </p:nvSpPr>
        <p:spPr bwMode="auto">
          <a:xfrm flipH="1"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8" name="Line 462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9" name="Line 463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0" name="Line 464"/>
          <p:cNvSpPr>
            <a:spLocks noChangeShapeType="1"/>
          </p:cNvSpPr>
          <p:nvPr/>
        </p:nvSpPr>
        <p:spPr bwMode="auto">
          <a:xfrm>
            <a:off x="63928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1" name="Line 466"/>
          <p:cNvSpPr>
            <a:spLocks noChangeShapeType="1"/>
          </p:cNvSpPr>
          <p:nvPr/>
        </p:nvSpPr>
        <p:spPr bwMode="auto">
          <a:xfrm>
            <a:off x="64023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" name="Line 468"/>
          <p:cNvSpPr>
            <a:spLocks noChangeShapeType="1"/>
          </p:cNvSpPr>
          <p:nvPr/>
        </p:nvSpPr>
        <p:spPr bwMode="auto">
          <a:xfrm flipH="1">
            <a:off x="61833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" name="Line 469"/>
          <p:cNvSpPr>
            <a:spLocks noChangeShapeType="1"/>
          </p:cNvSpPr>
          <p:nvPr/>
        </p:nvSpPr>
        <p:spPr bwMode="auto">
          <a:xfrm flipH="1">
            <a:off x="61642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4" name="Line 470"/>
          <p:cNvSpPr>
            <a:spLocks noChangeShapeType="1"/>
          </p:cNvSpPr>
          <p:nvPr/>
        </p:nvSpPr>
        <p:spPr bwMode="auto">
          <a:xfrm flipH="1">
            <a:off x="616426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" name="Line 471"/>
          <p:cNvSpPr>
            <a:spLocks noChangeShapeType="1"/>
          </p:cNvSpPr>
          <p:nvPr/>
        </p:nvSpPr>
        <p:spPr bwMode="auto">
          <a:xfrm flipH="1" flipV="1">
            <a:off x="6183313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" name="Line 472"/>
          <p:cNvSpPr>
            <a:spLocks noChangeShapeType="1"/>
          </p:cNvSpPr>
          <p:nvPr/>
        </p:nvSpPr>
        <p:spPr bwMode="auto">
          <a:xfrm flipV="1">
            <a:off x="611663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7" name="Line 473"/>
          <p:cNvSpPr>
            <a:spLocks noChangeShapeType="1"/>
          </p:cNvSpPr>
          <p:nvPr/>
        </p:nvSpPr>
        <p:spPr bwMode="auto">
          <a:xfrm>
            <a:off x="615473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" name="Line 474"/>
          <p:cNvSpPr>
            <a:spLocks noChangeShapeType="1"/>
          </p:cNvSpPr>
          <p:nvPr/>
        </p:nvSpPr>
        <p:spPr bwMode="auto">
          <a:xfrm>
            <a:off x="64404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9" name="Line 476"/>
          <p:cNvSpPr>
            <a:spLocks noChangeShapeType="1"/>
          </p:cNvSpPr>
          <p:nvPr/>
        </p:nvSpPr>
        <p:spPr bwMode="auto">
          <a:xfrm>
            <a:off x="6440488" y="37115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072" y="4199667"/>
            <a:ext cx="8077200" cy="2419350"/>
          </a:xfrm>
          <a:prstGeom prst="rect">
            <a:avLst/>
          </a:prstGeom>
        </p:spPr>
      </p:pic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97EA-0E98-4042-AAD6-F746361BEE25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955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12700">
          <a:solidFill>
            <a:schemeClr val="accent1"/>
          </a:solidFill>
          <a:prstDash val="sysDash"/>
        </a:ln>
      </a:spPr>
      <a:bodyPr rtlCol="0" anchor="ctr"/>
      <a:lstStyle>
        <a:defPPr>
          <a:defRPr sz="1000" b="1" u="sng" dirty="0" smtClean="0">
            <a:solidFill>
              <a:schemeClr val="tx2"/>
            </a:solidFill>
            <a:latin typeface="Meiryo UI" pitchFamily="50" charset="-128"/>
            <a:ea typeface="Meiryo UI" pitchFamily="50" charset="-128"/>
            <a:cs typeface="Meiryo UI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17020</TotalTime>
  <Words>539</Words>
  <Application>Microsoft Office PowerPoint</Application>
  <PresentationFormat>画面に合わせる (4:3)</PresentationFormat>
  <Paragraphs>242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10</vt:i4>
      </vt:variant>
    </vt:vector>
  </HeadingPairs>
  <TitlesOfParts>
    <vt:vector size="23" baseType="lpstr">
      <vt:lpstr>Meiryo UI</vt:lpstr>
      <vt:lpstr>ＭＳ Ｐゴシック</vt:lpstr>
      <vt:lpstr>新細明體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デザインの設定</vt:lpstr>
      <vt:lpstr>1_デザインの設定</vt:lpstr>
      <vt:lpstr>Office テーマ</vt:lpstr>
      <vt:lpstr>PowerPoint プレゼンテーション</vt:lpstr>
      <vt:lpstr>　</vt:lpstr>
      <vt:lpstr>無償化実施までの主な経緯</vt:lpstr>
      <vt:lpstr>幼稚園・保育所・認定こども園等を利用する子どもたち</vt:lpstr>
      <vt:lpstr>PowerPoint プレゼンテーション</vt:lpstr>
      <vt:lpstr>認可外保育施設を利用する子どもたち</vt:lpstr>
      <vt:lpstr>就学前の通所施設を利用する子どもたち</vt:lpstr>
      <vt:lpstr>無償化に係る財源</vt:lpstr>
      <vt:lpstr>PowerPoint プレゼンテーション</vt:lpstr>
      <vt:lpstr>無償化までのスケジュール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3232</dc:creator>
  <cp:lastModifiedBy>admin</cp:lastModifiedBy>
  <cp:revision>1085</cp:revision>
  <cp:lastPrinted>2019-06-19T01:37:02Z</cp:lastPrinted>
  <dcterms:created xsi:type="dcterms:W3CDTF">2014-07-28T01:55:30Z</dcterms:created>
  <dcterms:modified xsi:type="dcterms:W3CDTF">2019-06-19T01:39:21Z</dcterms:modified>
</cp:coreProperties>
</file>