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handoutMasterIdLst>
    <p:handoutMasterId r:id="rId32"/>
  </p:handoutMasterIdLst>
  <p:sldIdLst>
    <p:sldId id="256" r:id="rId2"/>
    <p:sldId id="257" r:id="rId3"/>
    <p:sldId id="263" r:id="rId4"/>
    <p:sldId id="258" r:id="rId5"/>
    <p:sldId id="259" r:id="rId6"/>
    <p:sldId id="260" r:id="rId7"/>
    <p:sldId id="261" r:id="rId8"/>
    <p:sldId id="262" r:id="rId9"/>
    <p:sldId id="294" r:id="rId10"/>
    <p:sldId id="264" r:id="rId11"/>
    <p:sldId id="265" r:id="rId12"/>
    <p:sldId id="289" r:id="rId13"/>
    <p:sldId id="290" r:id="rId14"/>
    <p:sldId id="291" r:id="rId15"/>
    <p:sldId id="268" r:id="rId16"/>
    <p:sldId id="292" r:id="rId17"/>
    <p:sldId id="269" r:id="rId18"/>
    <p:sldId id="270" r:id="rId19"/>
    <p:sldId id="271" r:id="rId20"/>
    <p:sldId id="272" r:id="rId21"/>
    <p:sldId id="273" r:id="rId22"/>
    <p:sldId id="279" r:id="rId23"/>
    <p:sldId id="280" r:id="rId24"/>
    <p:sldId id="281" r:id="rId25"/>
    <p:sldId id="282" r:id="rId26"/>
    <p:sldId id="283" r:id="rId27"/>
    <p:sldId id="284" r:id="rId28"/>
    <p:sldId id="287" r:id="rId29"/>
    <p:sldId id="288" r:id="rId30"/>
  </p:sldIdLst>
  <p:sldSz cx="9918700" cy="687705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4" autoAdjust="0"/>
    <p:restoredTop sz="94660"/>
  </p:normalViewPr>
  <p:slideViewPr>
    <p:cSldViewPr snapToGrid="0">
      <p:cViewPr varScale="1">
        <p:scale>
          <a:sx n="70" d="100"/>
          <a:sy n="70" d="100"/>
        </p:scale>
        <p:origin x="10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E3F2D81A-5776-4B92-85DE-B27260CFEFBE}" type="datetimeFigureOut">
              <a:rPr kumimoji="1" lang="ja-JP" altLang="en-US" smtClean="0"/>
              <a:t>2020/8/25</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860BF40-5346-4EA1-BD8D-B8DB9ACD6475}" type="slidenum">
              <a:rPr kumimoji="1" lang="ja-JP" altLang="en-US" smtClean="0"/>
              <a:t>‹#›</a:t>
            </a:fld>
            <a:endParaRPr kumimoji="1" lang="ja-JP" altLang="en-US"/>
          </a:p>
        </p:txBody>
      </p:sp>
    </p:spTree>
    <p:extLst>
      <p:ext uri="{BB962C8B-B14F-4D97-AF65-F5344CB8AC3E}">
        <p14:creationId xmlns:p14="http://schemas.microsoft.com/office/powerpoint/2010/main" val="445635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17D83D45-7820-40C8-B44D-ABE9BBDB1EBB}" type="datetimeFigureOut">
              <a:rPr kumimoji="1" lang="ja-JP" altLang="en-US" smtClean="0"/>
              <a:t>2020/8/25</a:t>
            </a:fld>
            <a:endParaRPr kumimoji="1" lang="ja-JP" altLang="en-US"/>
          </a:p>
        </p:txBody>
      </p:sp>
      <p:sp>
        <p:nvSpPr>
          <p:cNvPr id="4" name="スライド イメージ プレースホルダー 3"/>
          <p:cNvSpPr>
            <a:spLocks noGrp="1" noRot="1" noChangeAspect="1"/>
          </p:cNvSpPr>
          <p:nvPr>
            <p:ph type="sldImg" idx="2"/>
          </p:nvPr>
        </p:nvSpPr>
        <p:spPr>
          <a:xfrm>
            <a:off x="966788" y="1233488"/>
            <a:ext cx="480218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01182D8-623F-46C4-B2CB-B81170E4A84E}" type="slidenum">
              <a:rPr kumimoji="1" lang="ja-JP" altLang="en-US" smtClean="0"/>
              <a:t>‹#›</a:t>
            </a:fld>
            <a:endParaRPr kumimoji="1" lang="ja-JP" altLang="en-US"/>
          </a:p>
        </p:txBody>
      </p:sp>
    </p:spTree>
    <p:extLst>
      <p:ext uri="{BB962C8B-B14F-4D97-AF65-F5344CB8AC3E}">
        <p14:creationId xmlns:p14="http://schemas.microsoft.com/office/powerpoint/2010/main" val="176598136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702797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927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517398" y="279952"/>
            <a:ext cx="8640890" cy="2757844"/>
          </a:xfrm>
          <a:prstGeom prst="rect">
            <a:avLst/>
          </a:prstGeom>
        </p:spPr>
      </p:pic>
      <p:sp>
        <p:nvSpPr>
          <p:cNvPr id="5" name="正方形/長方形 4">
            <a:extLst>
              <a:ext uri="{FF2B5EF4-FFF2-40B4-BE49-F238E27FC236}">
                <a16:creationId xmlns:a16="http://schemas.microsoft.com/office/drawing/2014/main" xmlns="" id="{47FA8A2B-65F6-433B-9D78-FCF15A616F90}"/>
              </a:ext>
            </a:extLst>
          </p:cNvPr>
          <p:cNvSpPr/>
          <p:nvPr/>
        </p:nvSpPr>
        <p:spPr>
          <a:xfrm>
            <a:off x="1508809" y="3227579"/>
            <a:ext cx="6888382" cy="1620957"/>
          </a:xfrm>
          <a:prstGeom prst="rect">
            <a:avLst/>
          </a:prstGeom>
        </p:spPr>
        <p:txBody>
          <a:bodyPr wrap="square">
            <a:spAutoFit/>
          </a:bodyPr>
          <a:lstStyle/>
          <a:p>
            <a:pPr indent="0">
              <a:spcAft>
                <a:spcPts val="210"/>
              </a:spcAft>
            </a:pPr>
            <a:r>
              <a:rPr lang="ja-JP" altLang="en-US" sz="3200" dirty="0">
                <a:latin typeface="ＭＳ ゴシック" panose="020B0609070205080204" pitchFamily="49" charset="-128"/>
                <a:ea typeface="ＭＳ ゴシック" panose="020B0609070205080204" pitchFamily="49" charset="-128"/>
              </a:rPr>
              <a:t>北条</a:t>
            </a:r>
            <a:r>
              <a:rPr lang="ja" altLang="ja-JP" sz="3200" dirty="0">
                <a:latin typeface="ＭＳ ゴシック" panose="020B0609070205080204" pitchFamily="49" charset="-128"/>
                <a:ea typeface="ＭＳ ゴシック" panose="020B0609070205080204" pitchFamily="49" charset="-128"/>
              </a:rPr>
              <a:t>幼稚園</a:t>
            </a:r>
            <a:r>
              <a:rPr lang="ja-JP" altLang="en-US" sz="3200" dirty="0">
                <a:latin typeface="ＭＳ ゴシック" panose="020B0609070205080204" pitchFamily="49" charset="-128"/>
                <a:ea typeface="ＭＳ ゴシック" panose="020B0609070205080204" pitchFamily="49" charset="-128"/>
              </a:rPr>
              <a:t>と北条保育所の施設統合</a:t>
            </a:r>
            <a:endParaRPr lang="en-US" altLang="ja" sz="3200" dirty="0">
              <a:latin typeface="ＭＳ ゴシック" panose="020B0609070205080204" pitchFamily="49" charset="-128"/>
              <a:ea typeface="ＭＳ ゴシック" panose="020B0609070205080204" pitchFamily="49" charset="-128"/>
            </a:endParaRPr>
          </a:p>
          <a:p>
            <a:pPr indent="0">
              <a:spcAft>
                <a:spcPts val="210"/>
              </a:spcAft>
            </a:pPr>
            <a:r>
              <a:rPr lang="ja-JP" altLang="en-US" sz="3200" dirty="0">
                <a:latin typeface="ＭＳ ゴシック" panose="020B0609070205080204" pitchFamily="49" charset="-128"/>
                <a:ea typeface="ＭＳ ゴシック" panose="020B0609070205080204" pitchFamily="49" charset="-128"/>
              </a:rPr>
              <a:t>　および</a:t>
            </a:r>
            <a:r>
              <a:rPr lang="ja" altLang="ja-JP" sz="3200" dirty="0">
                <a:latin typeface="ＭＳ ゴシック" panose="020B0609070205080204" pitchFamily="49" charset="-128"/>
                <a:ea typeface="ＭＳ ゴシック" panose="020B0609070205080204" pitchFamily="49" charset="-128"/>
              </a:rPr>
              <a:t>認定こども園移行に</a:t>
            </a:r>
            <a:r>
              <a:rPr lang="ja-JP" altLang="en-US" sz="3200" dirty="0">
                <a:latin typeface="ＭＳ ゴシック" panose="020B0609070205080204" pitchFamily="49" charset="-128"/>
                <a:ea typeface="ＭＳ ゴシック" panose="020B0609070205080204" pitchFamily="49" charset="-128"/>
              </a:rPr>
              <a:t>関する</a:t>
            </a:r>
            <a:endParaRPr lang="ja" altLang="ja-JP" sz="3200" dirty="0">
              <a:latin typeface="ＭＳ ゴシック" panose="020B0609070205080204" pitchFamily="49" charset="-128"/>
              <a:ea typeface="ＭＳ ゴシック" panose="020B0609070205080204" pitchFamily="49" charset="-128"/>
            </a:endParaRPr>
          </a:p>
          <a:p>
            <a:pPr marL="433900" indent="0"/>
            <a:r>
              <a:rPr lang="ja-JP" altLang="en-US" sz="3200" dirty="0">
                <a:latin typeface="ＭＳ ゴシック" panose="020B0609070205080204" pitchFamily="49" charset="-128"/>
                <a:ea typeface="ＭＳ ゴシック" panose="020B0609070205080204" pitchFamily="49" charset="-128"/>
              </a:rPr>
              <a:t>　</a:t>
            </a:r>
            <a:r>
              <a:rPr lang="ja" altLang="ja-JP" sz="3200" dirty="0">
                <a:latin typeface="ＭＳ ゴシック" panose="020B0609070205080204" pitchFamily="49" charset="-128"/>
                <a:ea typeface="ＭＳ ゴシック" panose="020B0609070205080204" pitchFamily="49" charset="-128"/>
              </a:rPr>
              <a:t>説明会資料</a:t>
            </a:r>
          </a:p>
        </p:txBody>
      </p:sp>
      <p:sp>
        <p:nvSpPr>
          <p:cNvPr id="6" name="正方形/長方形 5">
            <a:extLst>
              <a:ext uri="{FF2B5EF4-FFF2-40B4-BE49-F238E27FC236}">
                <a16:creationId xmlns:a16="http://schemas.microsoft.com/office/drawing/2014/main" xmlns="" id="{CBE2DBA9-DAF6-4175-9B31-B012F4570F47}"/>
              </a:ext>
            </a:extLst>
          </p:cNvPr>
          <p:cNvSpPr/>
          <p:nvPr/>
        </p:nvSpPr>
        <p:spPr>
          <a:xfrm>
            <a:off x="1768507" y="5394098"/>
            <a:ext cx="6138672" cy="772006"/>
          </a:xfrm>
          <a:prstGeom prst="rect">
            <a:avLst/>
          </a:prstGeom>
        </p:spPr>
        <p:txBody>
          <a:bodyPr wrap="square">
            <a:spAutoFit/>
          </a:bodyPr>
          <a:lstStyle/>
          <a:p>
            <a:pPr indent="0" algn="ctr">
              <a:spcAft>
                <a:spcPts val="490"/>
              </a:spcAft>
            </a:pPr>
            <a:r>
              <a:rPr lang="ja-JP" altLang="en-US" sz="2000" dirty="0">
                <a:solidFill>
                  <a:schemeClr val="bg1">
                    <a:lumMod val="65000"/>
                  </a:schemeClr>
                </a:solidFill>
                <a:latin typeface="ＭＳ ゴシック" panose="020B0609070205080204" pitchFamily="49" charset="-128"/>
                <a:ea typeface="ＭＳ ゴシック" panose="020B0609070205080204" pitchFamily="49" charset="-128"/>
              </a:rPr>
              <a:t>令和２</a:t>
            </a:r>
            <a:r>
              <a:rPr lang="ja" altLang="ja-JP" sz="2000" dirty="0">
                <a:solidFill>
                  <a:schemeClr val="bg1">
                    <a:lumMod val="65000"/>
                  </a:schemeClr>
                </a:solidFill>
                <a:latin typeface="ＭＳ ゴシック" panose="020B0609070205080204" pitchFamily="49" charset="-128"/>
                <a:ea typeface="ＭＳ ゴシック" panose="020B0609070205080204" pitchFamily="49" charset="-128"/>
              </a:rPr>
              <a:t>年</a:t>
            </a:r>
            <a:r>
              <a:rPr lang="ja-JP" altLang="en-US" sz="2000" dirty="0">
                <a:solidFill>
                  <a:schemeClr val="bg1">
                    <a:lumMod val="65000"/>
                  </a:schemeClr>
                </a:solidFill>
                <a:latin typeface="ＭＳ ゴシック" panose="020B0609070205080204" pitchFamily="49" charset="-128"/>
                <a:ea typeface="ＭＳ ゴシック" panose="020B0609070205080204" pitchFamily="49" charset="-128"/>
              </a:rPr>
              <a:t>８</a:t>
            </a:r>
            <a:r>
              <a:rPr lang="ja" altLang="ja-JP" sz="2000" dirty="0">
                <a:solidFill>
                  <a:schemeClr val="bg1">
                    <a:lumMod val="65000"/>
                  </a:schemeClr>
                </a:solidFill>
                <a:latin typeface="ＭＳ ゴシック" panose="020B0609070205080204" pitchFamily="49" charset="-128"/>
                <a:ea typeface="ＭＳ ゴシック" panose="020B0609070205080204" pitchFamily="49" charset="-128"/>
              </a:rPr>
              <a:t>月</a:t>
            </a:r>
            <a:r>
              <a:rPr lang="en-US" altLang="ja" sz="2000" dirty="0">
                <a:solidFill>
                  <a:schemeClr val="bg1">
                    <a:lumMod val="65000"/>
                  </a:schemeClr>
                </a:solidFill>
                <a:latin typeface="ＭＳ ゴシック" panose="020B0609070205080204" pitchFamily="49" charset="-128"/>
                <a:ea typeface="ＭＳ ゴシック" panose="020B0609070205080204" pitchFamily="49" charset="-128"/>
              </a:rPr>
              <a:t>20</a:t>
            </a:r>
            <a:r>
              <a:rPr lang="ja" altLang="ja-JP" sz="2000" dirty="0">
                <a:solidFill>
                  <a:schemeClr val="bg1">
                    <a:lumMod val="65000"/>
                  </a:schemeClr>
                </a:solidFill>
                <a:latin typeface="ＭＳ ゴシック" panose="020B0609070205080204" pitchFamily="49" charset="-128"/>
                <a:ea typeface="ＭＳ ゴシック" panose="020B0609070205080204" pitchFamily="49" charset="-128"/>
              </a:rPr>
              <a:t>日(</a:t>
            </a:r>
            <a:r>
              <a:rPr lang="ja-JP" altLang="en-US" sz="2000" dirty="0">
                <a:solidFill>
                  <a:schemeClr val="bg1">
                    <a:lumMod val="65000"/>
                  </a:schemeClr>
                </a:solidFill>
                <a:latin typeface="ＭＳ ゴシック" panose="020B0609070205080204" pitchFamily="49" charset="-128"/>
                <a:ea typeface="ＭＳ ゴシック" panose="020B0609070205080204" pitchFamily="49" charset="-128"/>
              </a:rPr>
              <a:t>木</a:t>
            </a:r>
            <a:r>
              <a:rPr lang="ja" altLang="ja-JP" sz="2000" dirty="0">
                <a:solidFill>
                  <a:schemeClr val="bg1">
                    <a:lumMod val="65000"/>
                  </a:schemeClr>
                </a:solidFill>
                <a:latin typeface="ＭＳ ゴシック" panose="020B0609070205080204" pitchFamily="49" charset="-128"/>
                <a:ea typeface="ＭＳ ゴシック" panose="020B0609070205080204" pitchFamily="49" charset="-128"/>
              </a:rPr>
              <a:t>)</a:t>
            </a:r>
          </a:p>
          <a:p>
            <a:pPr indent="0" algn="ctr"/>
            <a:r>
              <a:rPr lang="ja-JP" altLang="en-US" sz="2000" dirty="0">
                <a:solidFill>
                  <a:schemeClr val="bg1">
                    <a:lumMod val="65000"/>
                  </a:schemeClr>
                </a:solidFill>
                <a:latin typeface="ＭＳ ゴシック" panose="020B0609070205080204" pitchFamily="49" charset="-128"/>
                <a:ea typeface="ＭＳ ゴシック" panose="020B0609070205080204" pitchFamily="49" charset="-128"/>
              </a:rPr>
              <a:t>大東市 福祉・子ども部 子ども室 子ども政策</a:t>
            </a:r>
            <a:r>
              <a:rPr lang="en-US" altLang="ja-JP" sz="2000" dirty="0">
                <a:solidFill>
                  <a:schemeClr val="bg1">
                    <a:lumMod val="65000"/>
                  </a:schemeClr>
                </a:solidFill>
                <a:latin typeface="ＭＳ ゴシック" panose="020B0609070205080204" pitchFamily="49" charset="-128"/>
                <a:ea typeface="ＭＳ ゴシック" panose="020B0609070205080204" pitchFamily="49" charset="-128"/>
              </a:rPr>
              <a:t>G</a:t>
            </a:r>
            <a:endParaRPr lang="ja" altLang="ja-JP" sz="2000" dirty="0">
              <a:solidFill>
                <a:schemeClr val="bg1">
                  <a:lumMod val="65000"/>
                </a:schemeClr>
              </a:solidFill>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xmlns="" id="{0F0D27D6-530F-4ADD-8024-B013BF337F26}"/>
              </a:ext>
            </a:extLst>
          </p:cNvPr>
          <p:cNvSpPr/>
          <p:nvPr/>
        </p:nvSpPr>
        <p:spPr>
          <a:xfrm>
            <a:off x="6829425" y="542925"/>
            <a:ext cx="2171700" cy="62865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資料３</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7" name="正方形/長方形 6"/>
          <p:cNvSpPr/>
          <p:nvPr/>
        </p:nvSpPr>
        <p:spPr>
          <a:xfrm>
            <a:off x="9168384"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9</a:t>
            </a:r>
          </a:p>
        </p:txBody>
      </p:sp>
      <p:sp>
        <p:nvSpPr>
          <p:cNvPr id="9" name="四角形: 角を丸くする 8">
            <a:extLst>
              <a:ext uri="{FF2B5EF4-FFF2-40B4-BE49-F238E27FC236}">
                <a16:creationId xmlns:a16="http://schemas.microsoft.com/office/drawing/2014/main" xmlns="" id="{59CA9313-48AA-4998-94AE-58827A4893DE}"/>
              </a:ext>
            </a:extLst>
          </p:cNvPr>
          <p:cNvSpPr/>
          <p:nvPr/>
        </p:nvSpPr>
        <p:spPr>
          <a:xfrm>
            <a:off x="352070" y="426624"/>
            <a:ext cx="8987002"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a:t>
            </a:r>
            <a:r>
              <a:rPr lang="ja-JP" altLang="en-US" sz="3600" dirty="0"/>
              <a:t>就学前児童数、施設利用者、利用率の推移</a:t>
            </a:r>
            <a:endParaRPr kumimoji="1" lang="ja-JP" altLang="en-US" sz="3600" dirty="0"/>
          </a:p>
        </p:txBody>
      </p:sp>
      <p:pic>
        <p:nvPicPr>
          <p:cNvPr id="2" name="図 1">
            <a:extLst>
              <a:ext uri="{FF2B5EF4-FFF2-40B4-BE49-F238E27FC236}">
                <a16:creationId xmlns:a16="http://schemas.microsoft.com/office/drawing/2014/main" xmlns="" id="{82BE4AA0-543A-485F-A9C6-3DBFC2CF8728}"/>
              </a:ext>
            </a:extLst>
          </p:cNvPr>
          <p:cNvPicPr>
            <a:picLocks noChangeAspect="1"/>
          </p:cNvPicPr>
          <p:nvPr/>
        </p:nvPicPr>
        <p:blipFill>
          <a:blip r:embed="rId2"/>
          <a:stretch>
            <a:fillRect/>
          </a:stretch>
        </p:blipFill>
        <p:spPr>
          <a:xfrm>
            <a:off x="627837" y="1352571"/>
            <a:ext cx="8435468" cy="4777029"/>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69976" y="1316735"/>
            <a:ext cx="8644128" cy="4541139"/>
          </a:xfrm>
          <a:prstGeom prst="rect">
            <a:avLst/>
          </a:prstGeom>
          <a:noFill/>
        </p:spPr>
        <p:txBody>
          <a:bodyPr lIns="0" tIns="0" rIns="0" bIns="0">
            <a:noAutofit/>
          </a:bodyPr>
          <a:lstStyle/>
          <a:p>
            <a:pPr indent="0">
              <a:spcAft>
                <a:spcPts val="490"/>
              </a:spcAft>
            </a:pPr>
            <a:r>
              <a:rPr lang="ja-JP" altLang="en-US" sz="2800" b="1" dirty="0">
                <a:latin typeface="HG丸ｺﾞｼｯｸM-PRO" panose="020F0600000000000000" pitchFamily="50" charset="-128"/>
                <a:ea typeface="HG丸ｺﾞｼｯｸM-PRO" panose="020F0600000000000000" pitchFamily="50" charset="-128"/>
              </a:rPr>
              <a:t>○就学前児童数、施設利用の状況</a:t>
            </a:r>
            <a:endParaRPr lang="en-US" altLang="ja-JP" sz="2800" b="1" dirty="0">
              <a:latin typeface="HG丸ｺﾞｼｯｸM-PRO" panose="020F0600000000000000" pitchFamily="50" charset="-128"/>
              <a:ea typeface="HG丸ｺﾞｼｯｸM-PRO" panose="020F0600000000000000" pitchFamily="50" charset="-128"/>
            </a:endParaRPr>
          </a:p>
          <a:p>
            <a:pPr indent="0">
              <a:spcAft>
                <a:spcPts val="490"/>
              </a:spcAft>
            </a:pP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・就学前児童数は１０年間で約２，０００人減少</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（７，２００人⇒５，２００人）</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・施設利用率は１１％増加</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・保育ニーズの拡大</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（特に１～２歳の利用率上昇が顕著）</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・幼稚園の利用者減少</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・民間幼稚園、保育所の認定こども園化の進行</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平成２７年度３施設⇒令和２年度１７施設</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a:t>
            </a:r>
            <a:endParaRPr lang="ja" sz="24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3916680" y="6470904"/>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77528"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10</a:t>
            </a:r>
          </a:p>
        </p:txBody>
      </p:sp>
      <p:sp>
        <p:nvSpPr>
          <p:cNvPr id="6" name="四角形: 角を丸くする 5">
            <a:extLst>
              <a:ext uri="{FF2B5EF4-FFF2-40B4-BE49-F238E27FC236}">
                <a16:creationId xmlns:a16="http://schemas.microsoft.com/office/drawing/2014/main" xmlns="" id="{A7476DD6-699A-45A0-9375-D2D0EE762EE1}"/>
              </a:ext>
            </a:extLst>
          </p:cNvPr>
          <p:cNvSpPr/>
          <p:nvPr/>
        </p:nvSpPr>
        <p:spPr>
          <a:xfrm>
            <a:off x="566928" y="1928813"/>
            <a:ext cx="8277035" cy="41719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xmlns="" id="{CC16F9A2-DE55-4616-AEA5-AC4EF79615A9}"/>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a:t>
            </a:r>
            <a:r>
              <a:rPr lang="ja-JP" altLang="en-US" sz="3600" dirty="0"/>
              <a:t>就学前児童をめぐる状況</a:t>
            </a:r>
            <a:endParaRPr kumimoji="1" lang="ja-JP" altLang="en-US" sz="3600" dirty="0"/>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16680" y="6470904"/>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77528"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11</a:t>
            </a:r>
          </a:p>
        </p:txBody>
      </p:sp>
      <p:pic>
        <p:nvPicPr>
          <p:cNvPr id="6" name="図 5">
            <a:extLst>
              <a:ext uri="{FF2B5EF4-FFF2-40B4-BE49-F238E27FC236}">
                <a16:creationId xmlns:a16="http://schemas.microsoft.com/office/drawing/2014/main" xmlns="" id="{B0B64037-678A-4650-A1CF-E76EBABEC1CA}"/>
              </a:ext>
            </a:extLst>
          </p:cNvPr>
          <p:cNvPicPr/>
          <p:nvPr/>
        </p:nvPicPr>
        <p:blipFill>
          <a:blip r:embed="rId2">
            <a:extLst>
              <a:ext uri="{28A0092B-C50C-407E-A947-70E740481C1C}">
                <a14:useLocalDpi xmlns:a14="http://schemas.microsoft.com/office/drawing/2010/main" val="0"/>
              </a:ext>
            </a:extLst>
          </a:blip>
          <a:stretch>
            <a:fillRect/>
          </a:stretch>
        </p:blipFill>
        <p:spPr>
          <a:xfrm>
            <a:off x="1581340" y="1160462"/>
            <a:ext cx="6348223" cy="4140201"/>
          </a:xfrm>
          <a:prstGeom prst="rect">
            <a:avLst/>
          </a:prstGeom>
        </p:spPr>
      </p:pic>
      <p:sp>
        <p:nvSpPr>
          <p:cNvPr id="7" name="正方形/長方形 6">
            <a:extLst>
              <a:ext uri="{FF2B5EF4-FFF2-40B4-BE49-F238E27FC236}">
                <a16:creationId xmlns:a16="http://schemas.microsoft.com/office/drawing/2014/main" xmlns="" id="{1C4047A6-13BF-428D-AB5F-3E040DBE44BC}"/>
              </a:ext>
            </a:extLst>
          </p:cNvPr>
          <p:cNvSpPr/>
          <p:nvPr/>
        </p:nvSpPr>
        <p:spPr>
          <a:xfrm>
            <a:off x="1160558" y="5394921"/>
            <a:ext cx="7275513" cy="1041311"/>
          </a:xfrm>
          <a:prstGeom prst="rect">
            <a:avLst/>
          </a:prstGeom>
        </p:spPr>
        <p:txBody>
          <a:bodyPr wrap="square">
            <a:spAutoFit/>
          </a:bodyPr>
          <a:lstStyle/>
          <a:p>
            <a:pPr indent="0">
              <a:spcAft>
                <a:spcPts val="140"/>
              </a:spcAft>
            </a:pPr>
            <a:r>
              <a:rPr lang="ja-JP" altLang="en-US" sz="2000" dirty="0">
                <a:latin typeface="HG丸ｺﾞｼｯｸM-PRO" panose="020F0600000000000000" pitchFamily="50" charset="-128"/>
                <a:ea typeface="HG丸ｺﾞｼｯｸM-PRO" panose="020F0600000000000000" pitchFamily="50" charset="-128"/>
              </a:rPr>
              <a:t>○令和２年４月現在の就学前教育・保育施設</a:t>
            </a:r>
            <a:endParaRPr lang="en-US" altLang="ja-JP" sz="20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000" dirty="0">
                <a:latin typeface="HG丸ｺﾞｼｯｸM-PRO" panose="020F0600000000000000" pitchFamily="50" charset="-128"/>
                <a:ea typeface="HG丸ｺﾞｼｯｸM-PRO" panose="020F0600000000000000" pitchFamily="50" charset="-128"/>
              </a:rPr>
              <a:t>　公立保育所１、公立幼稚園１、私立保育所１、</a:t>
            </a:r>
            <a:endParaRPr lang="en-US" altLang="ja-JP" sz="20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000" dirty="0">
                <a:latin typeface="HG丸ｺﾞｼｯｸM-PRO" panose="020F0600000000000000" pitchFamily="50" charset="-128"/>
                <a:ea typeface="HG丸ｺﾞｼｯｸM-PRO" panose="020F0600000000000000" pitchFamily="50" charset="-128"/>
              </a:rPr>
              <a:t>　私立認定こども園５（幼保連携型３、幼稚園型２）</a:t>
            </a:r>
            <a:endParaRPr lang="ja" altLang="ja-JP" sz="2000" dirty="0">
              <a:latin typeface="HG丸ｺﾞｼｯｸM-PRO" panose="020F0600000000000000" pitchFamily="50" charset="-128"/>
              <a:ea typeface="HG丸ｺﾞｼｯｸM-PRO" panose="020F0600000000000000" pitchFamily="50" charset="-128"/>
            </a:endParaRPr>
          </a:p>
        </p:txBody>
      </p:sp>
      <p:sp>
        <p:nvSpPr>
          <p:cNvPr id="8" name="四角形: 角を丸くする 7">
            <a:extLst>
              <a:ext uri="{FF2B5EF4-FFF2-40B4-BE49-F238E27FC236}">
                <a16:creationId xmlns:a16="http://schemas.microsoft.com/office/drawing/2014/main" xmlns="" id="{B70B8239-D9DC-4395-82B4-45606534560C}"/>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市北部地域</a:t>
            </a:r>
            <a:r>
              <a:rPr lang="ja-JP" altLang="en-US" sz="3600" dirty="0"/>
              <a:t>の就学前教育・保育施設</a:t>
            </a:r>
            <a:endParaRPr kumimoji="1" lang="ja-JP" altLang="en-US" sz="3600" dirty="0"/>
          </a:p>
        </p:txBody>
      </p:sp>
    </p:spTree>
    <p:extLst>
      <p:ext uri="{BB962C8B-B14F-4D97-AF65-F5344CB8AC3E}">
        <p14:creationId xmlns:p14="http://schemas.microsoft.com/office/powerpoint/2010/main" val="254565690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16680" y="6470904"/>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77528"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12</a:t>
            </a:r>
          </a:p>
        </p:txBody>
      </p:sp>
      <p:graphicFrame>
        <p:nvGraphicFramePr>
          <p:cNvPr id="3" name="表 2">
            <a:extLst>
              <a:ext uri="{FF2B5EF4-FFF2-40B4-BE49-F238E27FC236}">
                <a16:creationId xmlns:a16="http://schemas.microsoft.com/office/drawing/2014/main" xmlns="" id="{C70C22B3-DE06-4B7B-AA51-53FAB2C475DC}"/>
              </a:ext>
            </a:extLst>
          </p:cNvPr>
          <p:cNvGraphicFramePr>
            <a:graphicFrameLocks noGrp="1"/>
          </p:cNvGraphicFramePr>
          <p:nvPr>
            <p:extLst>
              <p:ext uri="{D42A27DB-BD31-4B8C-83A1-F6EECF244321}">
                <p14:modId xmlns:p14="http://schemas.microsoft.com/office/powerpoint/2010/main" val="1458034696"/>
              </p:ext>
            </p:extLst>
          </p:nvPr>
        </p:nvGraphicFramePr>
        <p:xfrm>
          <a:off x="566927" y="1757746"/>
          <a:ext cx="8277038" cy="2387600"/>
        </p:xfrm>
        <a:graphic>
          <a:graphicData uri="http://schemas.openxmlformats.org/drawingml/2006/table">
            <a:tbl>
              <a:tblPr firstRow="1" bandRow="1">
                <a:tableStyleId>{5C22544A-7EE6-4342-B048-85BDC9FD1C3A}</a:tableStyleId>
              </a:tblPr>
              <a:tblGrid>
                <a:gridCol w="1252380">
                  <a:extLst>
                    <a:ext uri="{9D8B030D-6E8A-4147-A177-3AD203B41FA5}">
                      <a16:colId xmlns:a16="http://schemas.microsoft.com/office/drawing/2014/main" xmlns="" val="1484534651"/>
                    </a:ext>
                  </a:extLst>
                </a:gridCol>
                <a:gridCol w="644978">
                  <a:extLst>
                    <a:ext uri="{9D8B030D-6E8A-4147-A177-3AD203B41FA5}">
                      <a16:colId xmlns:a16="http://schemas.microsoft.com/office/drawing/2014/main" xmlns="" val="3689578063"/>
                    </a:ext>
                  </a:extLst>
                </a:gridCol>
                <a:gridCol w="836129">
                  <a:extLst>
                    <a:ext uri="{9D8B030D-6E8A-4147-A177-3AD203B41FA5}">
                      <a16:colId xmlns:a16="http://schemas.microsoft.com/office/drawing/2014/main" xmlns="" val="2156685004"/>
                    </a:ext>
                  </a:extLst>
                </a:gridCol>
                <a:gridCol w="814387">
                  <a:extLst>
                    <a:ext uri="{9D8B030D-6E8A-4147-A177-3AD203B41FA5}">
                      <a16:colId xmlns:a16="http://schemas.microsoft.com/office/drawing/2014/main" xmlns="" val="2009884167"/>
                    </a:ext>
                  </a:extLst>
                </a:gridCol>
                <a:gridCol w="781892">
                  <a:extLst>
                    <a:ext uri="{9D8B030D-6E8A-4147-A177-3AD203B41FA5}">
                      <a16:colId xmlns:a16="http://schemas.microsoft.com/office/drawing/2014/main" xmlns="" val="214674444"/>
                    </a:ext>
                  </a:extLst>
                </a:gridCol>
                <a:gridCol w="775446">
                  <a:extLst>
                    <a:ext uri="{9D8B030D-6E8A-4147-A177-3AD203B41FA5}">
                      <a16:colId xmlns:a16="http://schemas.microsoft.com/office/drawing/2014/main" xmlns="" val="1634196988"/>
                    </a:ext>
                  </a:extLst>
                </a:gridCol>
                <a:gridCol w="771525">
                  <a:extLst>
                    <a:ext uri="{9D8B030D-6E8A-4147-A177-3AD203B41FA5}">
                      <a16:colId xmlns:a16="http://schemas.microsoft.com/office/drawing/2014/main" xmlns="" val="3055539739"/>
                    </a:ext>
                  </a:extLst>
                </a:gridCol>
                <a:gridCol w="800100">
                  <a:extLst>
                    <a:ext uri="{9D8B030D-6E8A-4147-A177-3AD203B41FA5}">
                      <a16:colId xmlns:a16="http://schemas.microsoft.com/office/drawing/2014/main" xmlns="" val="4190652575"/>
                    </a:ext>
                  </a:extLst>
                </a:gridCol>
                <a:gridCol w="828675">
                  <a:extLst>
                    <a:ext uri="{9D8B030D-6E8A-4147-A177-3AD203B41FA5}">
                      <a16:colId xmlns:a16="http://schemas.microsoft.com/office/drawing/2014/main" xmlns="" val="112802140"/>
                    </a:ext>
                  </a:extLst>
                </a:gridCol>
                <a:gridCol w="771526">
                  <a:extLst>
                    <a:ext uri="{9D8B030D-6E8A-4147-A177-3AD203B41FA5}">
                      <a16:colId xmlns:a16="http://schemas.microsoft.com/office/drawing/2014/main" xmlns="" val="231832358"/>
                    </a:ext>
                  </a:extLst>
                </a:gridCol>
              </a:tblGrid>
              <a:tr h="370840">
                <a:tc>
                  <a:txBody>
                    <a:bodyPr/>
                    <a:lstStyle/>
                    <a:p>
                      <a:endParaRPr kumimoji="1" lang="ja-JP" altLang="en-US" dirty="0"/>
                    </a:p>
                  </a:txBody>
                  <a:tcPr/>
                </a:tc>
                <a:tc>
                  <a:txBody>
                    <a:bodyPr/>
                    <a:lstStyle/>
                    <a:p>
                      <a:endParaRPr kumimoji="1" lang="ja-JP" altLang="en-US"/>
                    </a:p>
                  </a:txBody>
                  <a:tcPr/>
                </a:tc>
                <a:tc>
                  <a:txBody>
                    <a:bodyPr/>
                    <a:lstStyle/>
                    <a:p>
                      <a:pPr algn="ctr"/>
                      <a:r>
                        <a:rPr kumimoji="1" lang="en-US" altLang="ja-JP" dirty="0"/>
                        <a:t>H25</a:t>
                      </a:r>
                      <a:endParaRPr kumimoji="1" lang="ja-JP" altLang="en-US" dirty="0"/>
                    </a:p>
                  </a:txBody>
                  <a:tcPr/>
                </a:tc>
                <a:tc>
                  <a:txBody>
                    <a:bodyPr/>
                    <a:lstStyle/>
                    <a:p>
                      <a:pPr algn="ctr"/>
                      <a:r>
                        <a:rPr kumimoji="1" lang="en-US" altLang="ja-JP" dirty="0"/>
                        <a:t>H26</a:t>
                      </a:r>
                      <a:endParaRPr kumimoji="1" lang="ja-JP" altLang="en-US" dirty="0"/>
                    </a:p>
                  </a:txBody>
                  <a:tcPr/>
                </a:tc>
                <a:tc>
                  <a:txBody>
                    <a:bodyPr/>
                    <a:lstStyle/>
                    <a:p>
                      <a:pPr algn="ctr"/>
                      <a:r>
                        <a:rPr kumimoji="1" lang="en-US" altLang="ja-JP" dirty="0"/>
                        <a:t>H27</a:t>
                      </a:r>
                      <a:endParaRPr kumimoji="1" lang="ja-JP" altLang="en-US" dirty="0"/>
                    </a:p>
                  </a:txBody>
                  <a:tcPr/>
                </a:tc>
                <a:tc>
                  <a:txBody>
                    <a:bodyPr/>
                    <a:lstStyle/>
                    <a:p>
                      <a:pPr algn="ctr"/>
                      <a:r>
                        <a:rPr kumimoji="1" lang="en-US" altLang="ja-JP" dirty="0"/>
                        <a:t>H28</a:t>
                      </a:r>
                      <a:endParaRPr kumimoji="1" lang="ja-JP" altLang="en-US" dirty="0"/>
                    </a:p>
                  </a:txBody>
                  <a:tcPr/>
                </a:tc>
                <a:tc>
                  <a:txBody>
                    <a:bodyPr/>
                    <a:lstStyle/>
                    <a:p>
                      <a:pPr algn="ctr"/>
                      <a:r>
                        <a:rPr kumimoji="1" lang="en-US" altLang="ja-JP" dirty="0"/>
                        <a:t>H29</a:t>
                      </a:r>
                      <a:endParaRPr kumimoji="1" lang="ja-JP" altLang="en-US" dirty="0"/>
                    </a:p>
                  </a:txBody>
                  <a:tcPr/>
                </a:tc>
                <a:tc>
                  <a:txBody>
                    <a:bodyPr/>
                    <a:lstStyle/>
                    <a:p>
                      <a:pPr algn="ctr"/>
                      <a:r>
                        <a:rPr kumimoji="1" lang="en-US" altLang="ja-JP" dirty="0"/>
                        <a:t>H30</a:t>
                      </a:r>
                      <a:endParaRPr kumimoji="1" lang="ja-JP" altLang="en-US" dirty="0"/>
                    </a:p>
                  </a:txBody>
                  <a:tcPr/>
                </a:tc>
                <a:tc>
                  <a:txBody>
                    <a:bodyPr/>
                    <a:lstStyle/>
                    <a:p>
                      <a:pPr algn="ctr"/>
                      <a:r>
                        <a:rPr kumimoji="1" lang="en-US" altLang="ja-JP" dirty="0"/>
                        <a:t>R01</a:t>
                      </a:r>
                      <a:endParaRPr kumimoji="1" lang="ja-JP" altLang="en-US" dirty="0"/>
                    </a:p>
                  </a:txBody>
                  <a:tcPr/>
                </a:tc>
                <a:tc>
                  <a:txBody>
                    <a:bodyPr/>
                    <a:lstStyle/>
                    <a:p>
                      <a:pPr algn="ctr"/>
                      <a:r>
                        <a:rPr kumimoji="1" lang="en-US" altLang="ja-JP" dirty="0"/>
                        <a:t>R02</a:t>
                      </a:r>
                      <a:endParaRPr kumimoji="1" lang="ja-JP" altLang="en-US" dirty="0"/>
                    </a:p>
                  </a:txBody>
                  <a:tcPr/>
                </a:tc>
                <a:extLst>
                  <a:ext uri="{0D108BD9-81ED-4DB2-BD59-A6C34878D82A}">
                    <a16:rowId xmlns:a16="http://schemas.microsoft.com/office/drawing/2014/main" xmlns="" val="3968141359"/>
                  </a:ext>
                </a:extLst>
              </a:tr>
              <a:tr h="370840">
                <a:tc rowSpan="2">
                  <a:txBody>
                    <a:bodyPr/>
                    <a:lstStyle/>
                    <a:p>
                      <a:r>
                        <a:rPr kumimoji="1" lang="ja-JP" altLang="en-US" sz="1600" dirty="0"/>
                        <a:t>幼稚園・認こ（１号認定）</a:t>
                      </a:r>
                    </a:p>
                  </a:txBody>
                  <a:tcPr/>
                </a:tc>
                <a:tc>
                  <a:txBody>
                    <a:bodyPr/>
                    <a:lstStyle/>
                    <a:p>
                      <a:r>
                        <a:rPr kumimoji="1" lang="ja-JP" altLang="en-US" dirty="0"/>
                        <a:t>公立</a:t>
                      </a:r>
                    </a:p>
                  </a:txBody>
                  <a:tcPr/>
                </a:tc>
                <a:tc>
                  <a:txBody>
                    <a:bodyPr/>
                    <a:lstStyle/>
                    <a:p>
                      <a:pPr algn="r"/>
                      <a:r>
                        <a:rPr kumimoji="1" lang="en-US" altLang="ja-JP" dirty="0"/>
                        <a:t>99</a:t>
                      </a:r>
                      <a:endParaRPr kumimoji="1" lang="ja-JP" altLang="en-US" dirty="0"/>
                    </a:p>
                  </a:txBody>
                  <a:tcPr/>
                </a:tc>
                <a:tc>
                  <a:txBody>
                    <a:bodyPr/>
                    <a:lstStyle/>
                    <a:p>
                      <a:pPr algn="r"/>
                      <a:r>
                        <a:rPr kumimoji="1" lang="en-US" altLang="ja-JP" dirty="0"/>
                        <a:t>86</a:t>
                      </a:r>
                      <a:endParaRPr kumimoji="1" lang="ja-JP" altLang="en-US" dirty="0"/>
                    </a:p>
                  </a:txBody>
                  <a:tcPr/>
                </a:tc>
                <a:tc>
                  <a:txBody>
                    <a:bodyPr/>
                    <a:lstStyle/>
                    <a:p>
                      <a:pPr algn="r"/>
                      <a:r>
                        <a:rPr kumimoji="1" lang="en-US" altLang="ja-JP" dirty="0"/>
                        <a:t>81</a:t>
                      </a:r>
                      <a:endParaRPr kumimoji="1" lang="ja-JP" altLang="en-US" dirty="0"/>
                    </a:p>
                  </a:txBody>
                  <a:tcPr/>
                </a:tc>
                <a:tc>
                  <a:txBody>
                    <a:bodyPr/>
                    <a:lstStyle/>
                    <a:p>
                      <a:pPr algn="r"/>
                      <a:r>
                        <a:rPr kumimoji="1" lang="en-US" altLang="ja-JP" dirty="0"/>
                        <a:t>52</a:t>
                      </a:r>
                      <a:endParaRPr kumimoji="1" lang="ja-JP" altLang="en-US" dirty="0"/>
                    </a:p>
                  </a:txBody>
                  <a:tcPr/>
                </a:tc>
                <a:tc>
                  <a:txBody>
                    <a:bodyPr/>
                    <a:lstStyle/>
                    <a:p>
                      <a:pPr algn="r"/>
                      <a:r>
                        <a:rPr kumimoji="1" lang="en-US" altLang="ja-JP" dirty="0"/>
                        <a:t>46</a:t>
                      </a:r>
                      <a:endParaRPr kumimoji="1" lang="ja-JP" altLang="en-US" dirty="0"/>
                    </a:p>
                  </a:txBody>
                  <a:tcPr/>
                </a:tc>
                <a:tc>
                  <a:txBody>
                    <a:bodyPr/>
                    <a:lstStyle/>
                    <a:p>
                      <a:pPr algn="r"/>
                      <a:r>
                        <a:rPr kumimoji="1" lang="en-US" altLang="ja-JP" dirty="0"/>
                        <a:t>52</a:t>
                      </a:r>
                      <a:endParaRPr kumimoji="1" lang="ja-JP" altLang="en-US" dirty="0"/>
                    </a:p>
                  </a:txBody>
                  <a:tcPr/>
                </a:tc>
                <a:tc>
                  <a:txBody>
                    <a:bodyPr/>
                    <a:lstStyle/>
                    <a:p>
                      <a:pPr algn="r"/>
                      <a:r>
                        <a:rPr kumimoji="1" lang="en-US" altLang="ja-JP" dirty="0"/>
                        <a:t>49</a:t>
                      </a:r>
                      <a:endParaRPr kumimoji="1" lang="ja-JP" altLang="en-US" dirty="0"/>
                    </a:p>
                  </a:txBody>
                  <a:tcPr/>
                </a:tc>
                <a:tc>
                  <a:txBody>
                    <a:bodyPr/>
                    <a:lstStyle/>
                    <a:p>
                      <a:pPr algn="r"/>
                      <a:r>
                        <a:rPr kumimoji="1" lang="en-US" altLang="ja-JP" dirty="0"/>
                        <a:t>42</a:t>
                      </a:r>
                      <a:endParaRPr kumimoji="1" lang="ja-JP" altLang="en-US" dirty="0"/>
                    </a:p>
                  </a:txBody>
                  <a:tcPr/>
                </a:tc>
                <a:extLst>
                  <a:ext uri="{0D108BD9-81ED-4DB2-BD59-A6C34878D82A}">
                    <a16:rowId xmlns:a16="http://schemas.microsoft.com/office/drawing/2014/main" xmlns="" val="37155558"/>
                  </a:ext>
                </a:extLst>
              </a:tr>
              <a:tr h="370840">
                <a:tc vMerge="1">
                  <a:txBody>
                    <a:bodyPr/>
                    <a:lstStyle/>
                    <a:p>
                      <a:endParaRPr kumimoji="1" lang="ja-JP" altLang="en-US" dirty="0"/>
                    </a:p>
                  </a:txBody>
                  <a:tcPr/>
                </a:tc>
                <a:tc>
                  <a:txBody>
                    <a:bodyPr/>
                    <a:lstStyle/>
                    <a:p>
                      <a:r>
                        <a:rPr kumimoji="1" lang="ja-JP" altLang="en-US" dirty="0"/>
                        <a:t>私立</a:t>
                      </a:r>
                    </a:p>
                  </a:txBody>
                  <a:tcPr/>
                </a:tc>
                <a:tc>
                  <a:txBody>
                    <a:bodyPr/>
                    <a:lstStyle/>
                    <a:p>
                      <a:pPr algn="r"/>
                      <a:r>
                        <a:rPr kumimoji="1" lang="en-US" altLang="ja-JP" dirty="0"/>
                        <a:t>321</a:t>
                      </a:r>
                      <a:endParaRPr kumimoji="1" lang="ja-JP" altLang="en-US" dirty="0"/>
                    </a:p>
                  </a:txBody>
                  <a:tcPr/>
                </a:tc>
                <a:tc>
                  <a:txBody>
                    <a:bodyPr/>
                    <a:lstStyle/>
                    <a:p>
                      <a:pPr algn="r"/>
                      <a:r>
                        <a:rPr kumimoji="1" lang="en-US" altLang="ja-JP" dirty="0"/>
                        <a:t>301</a:t>
                      </a:r>
                      <a:endParaRPr kumimoji="1" lang="ja-JP" altLang="en-US" dirty="0"/>
                    </a:p>
                  </a:txBody>
                  <a:tcPr/>
                </a:tc>
                <a:tc>
                  <a:txBody>
                    <a:bodyPr/>
                    <a:lstStyle/>
                    <a:p>
                      <a:pPr algn="r"/>
                      <a:r>
                        <a:rPr kumimoji="1" lang="en-US" altLang="ja-JP" dirty="0"/>
                        <a:t>323</a:t>
                      </a:r>
                      <a:endParaRPr kumimoji="1" lang="ja-JP" altLang="en-US" dirty="0"/>
                    </a:p>
                  </a:txBody>
                  <a:tcPr/>
                </a:tc>
                <a:tc>
                  <a:txBody>
                    <a:bodyPr/>
                    <a:lstStyle/>
                    <a:p>
                      <a:pPr algn="r"/>
                      <a:r>
                        <a:rPr kumimoji="1" lang="en-US" altLang="ja-JP" dirty="0"/>
                        <a:t>332</a:t>
                      </a:r>
                      <a:endParaRPr kumimoji="1" lang="ja-JP" altLang="en-US" dirty="0"/>
                    </a:p>
                  </a:txBody>
                  <a:tcPr/>
                </a:tc>
                <a:tc>
                  <a:txBody>
                    <a:bodyPr/>
                    <a:lstStyle/>
                    <a:p>
                      <a:pPr algn="r"/>
                      <a:r>
                        <a:rPr kumimoji="1" lang="en-US" altLang="ja-JP" dirty="0"/>
                        <a:t>319</a:t>
                      </a:r>
                      <a:endParaRPr kumimoji="1" lang="ja-JP" altLang="en-US" dirty="0"/>
                    </a:p>
                  </a:txBody>
                  <a:tcPr/>
                </a:tc>
                <a:tc>
                  <a:txBody>
                    <a:bodyPr/>
                    <a:lstStyle/>
                    <a:p>
                      <a:pPr algn="r"/>
                      <a:r>
                        <a:rPr kumimoji="1" lang="en-US" altLang="ja-JP" dirty="0"/>
                        <a:t>288</a:t>
                      </a:r>
                      <a:endParaRPr kumimoji="1" lang="ja-JP" altLang="en-US" dirty="0"/>
                    </a:p>
                  </a:txBody>
                  <a:tcPr/>
                </a:tc>
                <a:tc>
                  <a:txBody>
                    <a:bodyPr/>
                    <a:lstStyle/>
                    <a:p>
                      <a:pPr algn="r"/>
                      <a:r>
                        <a:rPr kumimoji="1" lang="en-US" altLang="ja-JP" dirty="0"/>
                        <a:t>285</a:t>
                      </a:r>
                      <a:endParaRPr kumimoji="1" lang="ja-JP" altLang="en-US" dirty="0"/>
                    </a:p>
                  </a:txBody>
                  <a:tcPr/>
                </a:tc>
                <a:tc>
                  <a:txBody>
                    <a:bodyPr/>
                    <a:lstStyle/>
                    <a:p>
                      <a:pPr algn="r"/>
                      <a:r>
                        <a:rPr kumimoji="1" lang="en-US" altLang="ja-JP" dirty="0"/>
                        <a:t>254</a:t>
                      </a:r>
                      <a:endParaRPr kumimoji="1" lang="ja-JP" altLang="en-US" dirty="0"/>
                    </a:p>
                  </a:txBody>
                  <a:tcPr/>
                </a:tc>
                <a:extLst>
                  <a:ext uri="{0D108BD9-81ED-4DB2-BD59-A6C34878D82A}">
                    <a16:rowId xmlns:a16="http://schemas.microsoft.com/office/drawing/2014/main" xmlns="" val="1423871757"/>
                  </a:ext>
                </a:extLst>
              </a:tr>
              <a:tr h="370840">
                <a:tc rowSpan="2">
                  <a:txBody>
                    <a:bodyPr/>
                    <a:lstStyle/>
                    <a:p>
                      <a:r>
                        <a:rPr kumimoji="1" lang="ja-JP" altLang="en-US" sz="1600" dirty="0"/>
                        <a:t>保育所・認こ（２・３号認定）</a:t>
                      </a:r>
                    </a:p>
                  </a:txBody>
                  <a:tcPr/>
                </a:tc>
                <a:tc>
                  <a:txBody>
                    <a:bodyPr/>
                    <a:lstStyle/>
                    <a:p>
                      <a:r>
                        <a:rPr kumimoji="1" lang="ja-JP" altLang="en-US" dirty="0"/>
                        <a:t>公立</a:t>
                      </a:r>
                    </a:p>
                  </a:txBody>
                  <a:tcPr/>
                </a:tc>
                <a:tc>
                  <a:txBody>
                    <a:bodyPr/>
                    <a:lstStyle/>
                    <a:p>
                      <a:pPr algn="r"/>
                      <a:r>
                        <a:rPr kumimoji="1" lang="en-US" altLang="ja-JP" dirty="0"/>
                        <a:t>87</a:t>
                      </a:r>
                      <a:endParaRPr kumimoji="1" lang="ja-JP" altLang="en-US" dirty="0"/>
                    </a:p>
                  </a:txBody>
                  <a:tcPr/>
                </a:tc>
                <a:tc>
                  <a:txBody>
                    <a:bodyPr/>
                    <a:lstStyle/>
                    <a:p>
                      <a:pPr algn="r"/>
                      <a:r>
                        <a:rPr kumimoji="1" lang="en-US" altLang="ja-JP" dirty="0"/>
                        <a:t>87</a:t>
                      </a:r>
                      <a:endParaRPr kumimoji="1" lang="ja-JP" altLang="en-US" dirty="0"/>
                    </a:p>
                  </a:txBody>
                  <a:tcPr/>
                </a:tc>
                <a:tc>
                  <a:txBody>
                    <a:bodyPr/>
                    <a:lstStyle/>
                    <a:p>
                      <a:pPr algn="r"/>
                      <a:r>
                        <a:rPr kumimoji="1" lang="en-US" altLang="ja-JP" dirty="0"/>
                        <a:t>86</a:t>
                      </a:r>
                      <a:endParaRPr kumimoji="1" lang="ja-JP" altLang="en-US" dirty="0"/>
                    </a:p>
                  </a:txBody>
                  <a:tcPr/>
                </a:tc>
                <a:tc>
                  <a:txBody>
                    <a:bodyPr/>
                    <a:lstStyle/>
                    <a:p>
                      <a:pPr algn="r"/>
                      <a:r>
                        <a:rPr kumimoji="1" lang="en-US" altLang="ja-JP" dirty="0"/>
                        <a:t>95</a:t>
                      </a:r>
                      <a:endParaRPr kumimoji="1" lang="ja-JP" altLang="en-US" dirty="0"/>
                    </a:p>
                  </a:txBody>
                  <a:tcPr/>
                </a:tc>
                <a:tc>
                  <a:txBody>
                    <a:bodyPr/>
                    <a:lstStyle/>
                    <a:p>
                      <a:pPr algn="r"/>
                      <a:r>
                        <a:rPr kumimoji="1" lang="en-US" altLang="ja-JP" dirty="0"/>
                        <a:t>92</a:t>
                      </a:r>
                      <a:endParaRPr kumimoji="1" lang="ja-JP" altLang="en-US" dirty="0"/>
                    </a:p>
                  </a:txBody>
                  <a:tcPr/>
                </a:tc>
                <a:tc>
                  <a:txBody>
                    <a:bodyPr/>
                    <a:lstStyle/>
                    <a:p>
                      <a:pPr algn="r"/>
                      <a:r>
                        <a:rPr kumimoji="1" lang="en-US" altLang="ja-JP" dirty="0"/>
                        <a:t>87</a:t>
                      </a:r>
                      <a:endParaRPr kumimoji="1" lang="ja-JP" altLang="en-US" dirty="0"/>
                    </a:p>
                  </a:txBody>
                  <a:tcPr/>
                </a:tc>
                <a:tc>
                  <a:txBody>
                    <a:bodyPr/>
                    <a:lstStyle/>
                    <a:p>
                      <a:pPr algn="r"/>
                      <a:r>
                        <a:rPr kumimoji="1" lang="en-US" altLang="ja-JP" dirty="0"/>
                        <a:t>88</a:t>
                      </a:r>
                      <a:endParaRPr kumimoji="1" lang="ja-JP" altLang="en-US" dirty="0"/>
                    </a:p>
                  </a:txBody>
                  <a:tcPr/>
                </a:tc>
                <a:tc>
                  <a:txBody>
                    <a:bodyPr/>
                    <a:lstStyle/>
                    <a:p>
                      <a:pPr algn="r"/>
                      <a:r>
                        <a:rPr kumimoji="1" lang="en-US" altLang="ja-JP" dirty="0"/>
                        <a:t>82</a:t>
                      </a:r>
                      <a:endParaRPr kumimoji="1" lang="ja-JP" altLang="en-US" dirty="0"/>
                    </a:p>
                  </a:txBody>
                  <a:tcPr/>
                </a:tc>
                <a:extLst>
                  <a:ext uri="{0D108BD9-81ED-4DB2-BD59-A6C34878D82A}">
                    <a16:rowId xmlns:a16="http://schemas.microsoft.com/office/drawing/2014/main" xmlns="" val="232725853"/>
                  </a:ext>
                </a:extLst>
              </a:tr>
              <a:tr h="370840">
                <a:tc vMerge="1">
                  <a:txBody>
                    <a:bodyPr/>
                    <a:lstStyle/>
                    <a:p>
                      <a:endParaRPr kumimoji="1" lang="ja-JP" altLang="en-US" dirty="0"/>
                    </a:p>
                  </a:txBody>
                  <a:tcPr/>
                </a:tc>
                <a:tc>
                  <a:txBody>
                    <a:bodyPr/>
                    <a:lstStyle/>
                    <a:p>
                      <a:r>
                        <a:rPr kumimoji="1" lang="ja-JP" altLang="en-US" dirty="0"/>
                        <a:t>私立</a:t>
                      </a:r>
                    </a:p>
                  </a:txBody>
                  <a:tcPr/>
                </a:tc>
                <a:tc>
                  <a:txBody>
                    <a:bodyPr/>
                    <a:lstStyle/>
                    <a:p>
                      <a:pPr algn="r"/>
                      <a:r>
                        <a:rPr kumimoji="1" lang="en-US" altLang="ja-JP" dirty="0"/>
                        <a:t>342</a:t>
                      </a:r>
                      <a:endParaRPr kumimoji="1" lang="ja-JP" altLang="en-US" dirty="0"/>
                    </a:p>
                  </a:txBody>
                  <a:tcPr/>
                </a:tc>
                <a:tc>
                  <a:txBody>
                    <a:bodyPr/>
                    <a:lstStyle/>
                    <a:p>
                      <a:pPr algn="r"/>
                      <a:r>
                        <a:rPr kumimoji="1" lang="en-US" altLang="ja-JP" dirty="0"/>
                        <a:t>326</a:t>
                      </a:r>
                      <a:endParaRPr kumimoji="1" lang="ja-JP" altLang="en-US" dirty="0"/>
                    </a:p>
                  </a:txBody>
                  <a:tcPr/>
                </a:tc>
                <a:tc>
                  <a:txBody>
                    <a:bodyPr/>
                    <a:lstStyle/>
                    <a:p>
                      <a:pPr algn="r"/>
                      <a:r>
                        <a:rPr kumimoji="1" lang="en-US" altLang="ja-JP" dirty="0"/>
                        <a:t>330</a:t>
                      </a:r>
                      <a:endParaRPr kumimoji="1" lang="ja-JP" altLang="en-US" dirty="0"/>
                    </a:p>
                  </a:txBody>
                  <a:tcPr/>
                </a:tc>
                <a:tc>
                  <a:txBody>
                    <a:bodyPr/>
                    <a:lstStyle/>
                    <a:p>
                      <a:pPr algn="r"/>
                      <a:r>
                        <a:rPr kumimoji="1" lang="en-US" altLang="ja-JP" dirty="0"/>
                        <a:t>339</a:t>
                      </a:r>
                      <a:endParaRPr kumimoji="1" lang="ja-JP" altLang="en-US" dirty="0"/>
                    </a:p>
                  </a:txBody>
                  <a:tcPr/>
                </a:tc>
                <a:tc>
                  <a:txBody>
                    <a:bodyPr/>
                    <a:lstStyle/>
                    <a:p>
                      <a:pPr algn="r"/>
                      <a:r>
                        <a:rPr kumimoji="1" lang="en-US" altLang="ja-JP" dirty="0"/>
                        <a:t>347</a:t>
                      </a:r>
                      <a:endParaRPr kumimoji="1" lang="ja-JP" altLang="en-US" dirty="0"/>
                    </a:p>
                  </a:txBody>
                  <a:tcPr/>
                </a:tc>
                <a:tc>
                  <a:txBody>
                    <a:bodyPr/>
                    <a:lstStyle/>
                    <a:p>
                      <a:pPr algn="r"/>
                      <a:r>
                        <a:rPr kumimoji="1" lang="en-US" altLang="ja-JP" dirty="0"/>
                        <a:t>339</a:t>
                      </a:r>
                      <a:endParaRPr kumimoji="1" lang="ja-JP" altLang="en-US" dirty="0"/>
                    </a:p>
                  </a:txBody>
                  <a:tcPr/>
                </a:tc>
                <a:tc>
                  <a:txBody>
                    <a:bodyPr/>
                    <a:lstStyle/>
                    <a:p>
                      <a:pPr algn="r"/>
                      <a:r>
                        <a:rPr kumimoji="1" lang="en-US" altLang="ja-JP" dirty="0"/>
                        <a:t>349</a:t>
                      </a:r>
                      <a:endParaRPr kumimoji="1" lang="ja-JP" altLang="en-US" dirty="0"/>
                    </a:p>
                  </a:txBody>
                  <a:tcPr/>
                </a:tc>
                <a:tc>
                  <a:txBody>
                    <a:bodyPr/>
                    <a:lstStyle/>
                    <a:p>
                      <a:pPr algn="r"/>
                      <a:r>
                        <a:rPr kumimoji="1" lang="en-US" altLang="ja-JP" dirty="0"/>
                        <a:t>387</a:t>
                      </a:r>
                      <a:endParaRPr kumimoji="1" lang="ja-JP" altLang="en-US" dirty="0"/>
                    </a:p>
                  </a:txBody>
                  <a:tcPr/>
                </a:tc>
                <a:extLst>
                  <a:ext uri="{0D108BD9-81ED-4DB2-BD59-A6C34878D82A}">
                    <a16:rowId xmlns:a16="http://schemas.microsoft.com/office/drawing/2014/main" xmlns="" val="2245448368"/>
                  </a:ext>
                </a:extLst>
              </a:tr>
              <a:tr h="370840">
                <a:tc>
                  <a:txBody>
                    <a:bodyPr/>
                    <a:lstStyle/>
                    <a:p>
                      <a:endParaRPr kumimoji="1" lang="ja-JP" altLang="en-US" dirty="0"/>
                    </a:p>
                  </a:txBody>
                  <a:tcPr/>
                </a:tc>
                <a:tc>
                  <a:txBody>
                    <a:bodyPr/>
                    <a:lstStyle/>
                    <a:p>
                      <a:r>
                        <a:rPr kumimoji="1" lang="ja-JP" altLang="en-US" dirty="0"/>
                        <a:t>合計</a:t>
                      </a:r>
                    </a:p>
                  </a:txBody>
                  <a:tcPr/>
                </a:tc>
                <a:tc>
                  <a:txBody>
                    <a:bodyPr/>
                    <a:lstStyle/>
                    <a:p>
                      <a:pPr algn="r"/>
                      <a:r>
                        <a:rPr kumimoji="1" lang="en-US" altLang="ja-JP" dirty="0"/>
                        <a:t>849</a:t>
                      </a:r>
                      <a:endParaRPr kumimoji="1" lang="ja-JP" altLang="en-US" dirty="0"/>
                    </a:p>
                  </a:txBody>
                  <a:tcPr/>
                </a:tc>
                <a:tc>
                  <a:txBody>
                    <a:bodyPr/>
                    <a:lstStyle/>
                    <a:p>
                      <a:pPr algn="r"/>
                      <a:r>
                        <a:rPr kumimoji="1" lang="en-US" altLang="ja-JP" dirty="0"/>
                        <a:t>800</a:t>
                      </a:r>
                      <a:endParaRPr kumimoji="1" lang="ja-JP" altLang="en-US" dirty="0"/>
                    </a:p>
                  </a:txBody>
                  <a:tcPr/>
                </a:tc>
                <a:tc>
                  <a:txBody>
                    <a:bodyPr/>
                    <a:lstStyle/>
                    <a:p>
                      <a:pPr algn="r"/>
                      <a:r>
                        <a:rPr kumimoji="1" lang="en-US" altLang="ja-JP" dirty="0"/>
                        <a:t>820</a:t>
                      </a:r>
                      <a:endParaRPr kumimoji="1" lang="ja-JP" altLang="en-US" dirty="0"/>
                    </a:p>
                  </a:txBody>
                  <a:tcPr/>
                </a:tc>
                <a:tc>
                  <a:txBody>
                    <a:bodyPr/>
                    <a:lstStyle/>
                    <a:p>
                      <a:pPr algn="r"/>
                      <a:r>
                        <a:rPr kumimoji="1" lang="en-US" altLang="ja-JP" dirty="0"/>
                        <a:t>818</a:t>
                      </a:r>
                      <a:endParaRPr kumimoji="1" lang="ja-JP" altLang="en-US" dirty="0"/>
                    </a:p>
                  </a:txBody>
                  <a:tcPr/>
                </a:tc>
                <a:tc>
                  <a:txBody>
                    <a:bodyPr/>
                    <a:lstStyle/>
                    <a:p>
                      <a:pPr algn="r"/>
                      <a:r>
                        <a:rPr kumimoji="1" lang="en-US" altLang="ja-JP" dirty="0"/>
                        <a:t>804</a:t>
                      </a:r>
                      <a:endParaRPr kumimoji="1" lang="ja-JP" altLang="en-US" dirty="0"/>
                    </a:p>
                  </a:txBody>
                  <a:tcPr/>
                </a:tc>
                <a:tc>
                  <a:txBody>
                    <a:bodyPr/>
                    <a:lstStyle/>
                    <a:p>
                      <a:pPr algn="r"/>
                      <a:r>
                        <a:rPr kumimoji="1" lang="en-US" altLang="ja-JP" dirty="0"/>
                        <a:t>766</a:t>
                      </a:r>
                      <a:endParaRPr kumimoji="1" lang="ja-JP" altLang="en-US" dirty="0"/>
                    </a:p>
                  </a:txBody>
                  <a:tcPr/>
                </a:tc>
                <a:tc>
                  <a:txBody>
                    <a:bodyPr/>
                    <a:lstStyle/>
                    <a:p>
                      <a:pPr algn="r"/>
                      <a:r>
                        <a:rPr kumimoji="1" lang="en-US" altLang="ja-JP" dirty="0"/>
                        <a:t>771</a:t>
                      </a:r>
                      <a:endParaRPr kumimoji="1" lang="ja-JP" altLang="en-US" dirty="0"/>
                    </a:p>
                  </a:txBody>
                  <a:tcPr/>
                </a:tc>
                <a:tc>
                  <a:txBody>
                    <a:bodyPr/>
                    <a:lstStyle/>
                    <a:p>
                      <a:pPr algn="r"/>
                      <a:r>
                        <a:rPr kumimoji="1" lang="en-US" altLang="ja-JP" dirty="0"/>
                        <a:t>765</a:t>
                      </a:r>
                      <a:endParaRPr kumimoji="1" lang="ja-JP" altLang="en-US" dirty="0"/>
                    </a:p>
                  </a:txBody>
                  <a:tcPr/>
                </a:tc>
                <a:extLst>
                  <a:ext uri="{0D108BD9-81ED-4DB2-BD59-A6C34878D82A}">
                    <a16:rowId xmlns:a16="http://schemas.microsoft.com/office/drawing/2014/main" xmlns="" val="1017593038"/>
                  </a:ext>
                </a:extLst>
              </a:tr>
            </a:tbl>
          </a:graphicData>
        </a:graphic>
      </p:graphicFrame>
      <p:sp>
        <p:nvSpPr>
          <p:cNvPr id="6" name="正方形/長方形 5">
            <a:extLst>
              <a:ext uri="{FF2B5EF4-FFF2-40B4-BE49-F238E27FC236}">
                <a16:creationId xmlns:a16="http://schemas.microsoft.com/office/drawing/2014/main" xmlns="" id="{B2EF4CF2-5EAF-4B7A-BF0F-D89752A22CA4}"/>
              </a:ext>
            </a:extLst>
          </p:cNvPr>
          <p:cNvSpPr/>
          <p:nvPr/>
        </p:nvSpPr>
        <p:spPr>
          <a:xfrm>
            <a:off x="5390986" y="1319001"/>
            <a:ext cx="3562540" cy="338554"/>
          </a:xfrm>
          <a:prstGeom prst="rect">
            <a:avLst/>
          </a:prstGeom>
        </p:spPr>
        <p:txBody>
          <a:bodyPr wrap="square">
            <a:spAutoFit/>
          </a:bodyPr>
          <a:lstStyle/>
          <a:p>
            <a:pPr indent="0" algn="r">
              <a:spcAft>
                <a:spcPts val="140"/>
              </a:spcAft>
            </a:pPr>
            <a:r>
              <a:rPr lang="ja-JP" altLang="en-US" sz="1600" dirty="0">
                <a:latin typeface="HG丸ｺﾞｼｯｸM-PRO" panose="020F0600000000000000" pitchFamily="50" charset="-128"/>
                <a:ea typeface="HG丸ｺﾞｼｯｸM-PRO" panose="020F0600000000000000" pitchFamily="50" charset="-128"/>
              </a:rPr>
              <a:t>（平成２５年度～令和２年度）</a:t>
            </a:r>
            <a:endParaRPr lang="ja" altLang="ja-JP" sz="1600" dirty="0">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xmlns="" id="{6CB09E3B-E0DC-4066-845C-C924AAAB50F0}"/>
              </a:ext>
            </a:extLst>
          </p:cNvPr>
          <p:cNvSpPr/>
          <p:nvPr/>
        </p:nvSpPr>
        <p:spPr>
          <a:xfrm>
            <a:off x="566927" y="4182994"/>
            <a:ext cx="8326346" cy="1977464"/>
          </a:xfrm>
          <a:prstGeom prst="rect">
            <a:avLst/>
          </a:prstGeom>
        </p:spPr>
        <p:txBody>
          <a:bodyPr wrap="square">
            <a:sp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・施設利用児童数は全体として減少しています。</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・公立幼稚園（北条幼稚園）の利用率は、平成２５年度　　</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の</a:t>
            </a:r>
            <a:r>
              <a:rPr lang="en-US" altLang="ja-JP" sz="2400" dirty="0">
                <a:latin typeface="HG丸ｺﾞｼｯｸM-PRO" panose="020F0600000000000000" pitchFamily="50" charset="-128"/>
                <a:ea typeface="HG丸ｺﾞｼｯｸM-PRO" panose="020F0600000000000000" pitchFamily="50" charset="-128"/>
              </a:rPr>
              <a:t>66</a:t>
            </a:r>
            <a:r>
              <a:rPr lang="ja-JP" altLang="en-US" sz="2400" dirty="0">
                <a:latin typeface="HG丸ｺﾞｼｯｸM-PRO" panose="020F0600000000000000" pitchFamily="50" charset="-128"/>
                <a:ea typeface="HG丸ｺﾞｼｯｸM-PRO" panose="020F0600000000000000" pitchFamily="50" charset="-128"/>
              </a:rPr>
              <a:t>％から、令和２年度には２８％に低下しました。</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・公立保育所（北条保育所）の利用率は概ね１００％前　　</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後で推移しています。</a:t>
            </a:r>
            <a:endParaRPr lang="ja" altLang="ja-JP" sz="2400" dirty="0">
              <a:latin typeface="HG丸ｺﾞｼｯｸM-PRO" panose="020F0600000000000000" pitchFamily="50" charset="-128"/>
              <a:ea typeface="HG丸ｺﾞｼｯｸM-PRO" panose="020F0600000000000000" pitchFamily="50" charset="-128"/>
            </a:endParaRPr>
          </a:p>
        </p:txBody>
      </p:sp>
      <p:sp>
        <p:nvSpPr>
          <p:cNvPr id="8" name="四角形: 角を丸くする 7">
            <a:extLst>
              <a:ext uri="{FF2B5EF4-FFF2-40B4-BE49-F238E27FC236}">
                <a16:creationId xmlns:a16="http://schemas.microsoft.com/office/drawing/2014/main" xmlns="" id="{67C951C1-69D1-48AB-9875-CF03B8C07D6D}"/>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a:t>
            </a:r>
            <a:r>
              <a:rPr lang="ja-JP" altLang="en-US" sz="3600" dirty="0"/>
              <a:t>市北部地域における園児数の推移</a:t>
            </a:r>
            <a:endParaRPr kumimoji="1" lang="ja-JP" altLang="en-US" sz="3600" dirty="0"/>
          </a:p>
        </p:txBody>
      </p:sp>
    </p:spTree>
    <p:extLst>
      <p:ext uri="{BB962C8B-B14F-4D97-AF65-F5344CB8AC3E}">
        <p14:creationId xmlns:p14="http://schemas.microsoft.com/office/powerpoint/2010/main" val="394025863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2070" y="1167955"/>
            <a:ext cx="8644128" cy="3246883"/>
          </a:xfrm>
          <a:prstGeom prst="rect">
            <a:avLst/>
          </a:prstGeom>
          <a:noFill/>
        </p:spPr>
        <p:txBody>
          <a:bodyPr lIns="0" tIns="0" rIns="0" bIns="0">
            <a:noAutofit/>
          </a:bodyPr>
          <a:lstStyle/>
          <a:p>
            <a:pPr indent="0">
              <a:spcAft>
                <a:spcPts val="490"/>
              </a:spcAft>
            </a:pPr>
            <a:r>
              <a:rPr lang="ja-JP" altLang="en-US" sz="2800" dirty="0">
                <a:latin typeface="HG丸ｺﾞｼｯｸM-PRO" panose="020F0600000000000000" pitchFamily="50" charset="-128"/>
                <a:ea typeface="HG丸ｺﾞｼｯｸM-PRO" panose="020F0600000000000000" pitchFamily="50" charset="-128"/>
              </a:rPr>
              <a:t>○公立幼稚園の課題</a:t>
            </a:r>
            <a:endParaRPr lang="en-US" altLang="ja-JP" sz="28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・施設利用者の減少への対応</a:t>
            </a:r>
            <a:endParaRPr lang="en-US" altLang="ja-JP" sz="24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⇒平成３０年度より、預かり保育の利用時間を拡大</a:t>
            </a:r>
            <a:endParaRPr lang="en-US" altLang="ja-JP" sz="24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800" dirty="0">
                <a:latin typeface="HG丸ｺﾞｼｯｸM-PRO" panose="020F0600000000000000" pitchFamily="50" charset="-128"/>
                <a:ea typeface="HG丸ｺﾞｼｯｸM-PRO" panose="020F0600000000000000" pitchFamily="50" charset="-128"/>
              </a:rPr>
              <a:t>○公立保育所の課題</a:t>
            </a:r>
            <a:endParaRPr lang="en-US" altLang="ja-JP" sz="28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・多様な保育ニーズへの対応</a:t>
            </a:r>
            <a:endParaRPr lang="en-US" altLang="ja-JP" sz="24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（保育の必要性に拠らない施設の整備）</a:t>
            </a:r>
            <a:endParaRPr lang="en-US" altLang="ja-JP" sz="24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⇒認定こども園化の推進</a:t>
            </a:r>
            <a:endParaRPr lang="en-US" altLang="ja-JP" sz="2400" dirty="0">
              <a:solidFill>
                <a:srgbClr val="001F60"/>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3916680" y="6470904"/>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r>
              <a:rPr lang="ja" sz="1000" dirty="0">
                <a:latin typeface="MS Mincho"/>
                <a:ea typeface="MS Mincho"/>
              </a:rPr>
              <a:t>(</a:t>
            </a:r>
            <a:r>
              <a:rPr lang="ja" sz="1000" dirty="0">
                <a:solidFill>
                  <a:srgbClr val="898989"/>
                </a:solidFill>
                <a:latin typeface="MS Mincho"/>
                <a:ea typeface="MS Mincho"/>
              </a:rPr>
              <a:t>第</a:t>
            </a:r>
            <a:r>
              <a:rPr lang="ja" sz="1000" dirty="0">
                <a:solidFill>
                  <a:srgbClr val="898989"/>
                </a:solidFill>
                <a:latin typeface="Arial"/>
                <a:ea typeface="Arial"/>
              </a:rPr>
              <a:t>1</a:t>
            </a:r>
            <a:r>
              <a:rPr lang="ja" sz="1000" dirty="0">
                <a:solidFill>
                  <a:srgbClr val="898989"/>
                </a:solidFill>
                <a:latin typeface="MS Mincho"/>
                <a:ea typeface="MS Mincho"/>
              </a:rPr>
              <a:t>回</a:t>
            </a:r>
            <a:r>
              <a:rPr lang="ja" sz="1000" dirty="0">
                <a:latin typeface="MS Mincho"/>
                <a:ea typeface="MS Mincho"/>
              </a:rPr>
              <a:t>)</a:t>
            </a:r>
          </a:p>
        </p:txBody>
      </p:sp>
      <p:sp>
        <p:nvSpPr>
          <p:cNvPr id="5" name="正方形/長方形 4"/>
          <p:cNvSpPr/>
          <p:nvPr/>
        </p:nvSpPr>
        <p:spPr>
          <a:xfrm>
            <a:off x="9177528"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13</a:t>
            </a:r>
          </a:p>
        </p:txBody>
      </p:sp>
      <p:sp>
        <p:nvSpPr>
          <p:cNvPr id="6" name="四角形: 角を丸くする 5">
            <a:extLst>
              <a:ext uri="{FF2B5EF4-FFF2-40B4-BE49-F238E27FC236}">
                <a16:creationId xmlns:a16="http://schemas.microsoft.com/office/drawing/2014/main" xmlns="" id="{031C596D-237C-41E4-957D-CA25218EA424}"/>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公立幼児教育・保育の課題</a:t>
            </a:r>
          </a:p>
        </p:txBody>
      </p:sp>
      <p:pic>
        <p:nvPicPr>
          <p:cNvPr id="7" name="図 6">
            <a:extLst>
              <a:ext uri="{FF2B5EF4-FFF2-40B4-BE49-F238E27FC236}">
                <a16:creationId xmlns:a16="http://schemas.microsoft.com/office/drawing/2014/main" xmlns="" id="{0E0DF3E9-6019-4FA6-A6CB-9A85E79A93D2}"/>
              </a:ext>
            </a:extLst>
          </p:cNvPr>
          <p:cNvPicPr>
            <a:picLocks noChangeAspect="1"/>
          </p:cNvPicPr>
          <p:nvPr/>
        </p:nvPicPr>
        <p:blipFill>
          <a:blip r:embed="rId2"/>
          <a:stretch>
            <a:fillRect/>
          </a:stretch>
        </p:blipFill>
        <p:spPr>
          <a:xfrm>
            <a:off x="6632448" y="3438525"/>
            <a:ext cx="2630424" cy="2645664"/>
          </a:xfrm>
          <a:prstGeom prst="rect">
            <a:avLst/>
          </a:prstGeom>
        </p:spPr>
      </p:pic>
    </p:spTree>
    <p:extLst>
      <p:ext uri="{BB962C8B-B14F-4D97-AF65-F5344CB8AC3E}">
        <p14:creationId xmlns:p14="http://schemas.microsoft.com/office/powerpoint/2010/main" val="142540775"/>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0" y="1076960"/>
            <a:ext cx="9906000" cy="3075093"/>
          </a:xfrm>
          <a:prstGeom prst="rect">
            <a:avLst/>
          </a:prstGeom>
        </p:spPr>
      </p:pic>
      <p:sp>
        <p:nvSpPr>
          <p:cNvPr id="3" name="正方形/長方形 2"/>
          <p:cNvSpPr/>
          <p:nvPr/>
        </p:nvSpPr>
        <p:spPr>
          <a:xfrm>
            <a:off x="3705013" y="4419600"/>
            <a:ext cx="2573867" cy="585893"/>
          </a:xfrm>
          <a:prstGeom prst="rect">
            <a:avLst/>
          </a:prstGeom>
          <a:noFill/>
        </p:spPr>
        <p:txBody>
          <a:bodyPr wrap="none" lIns="0" tIns="0" rIns="0" bIns="0">
            <a:noAutofit/>
          </a:bodyPr>
          <a:lstStyle/>
          <a:p>
            <a:pPr indent="0"/>
            <a:r>
              <a:rPr lang="ja" sz="4000" dirty="0">
                <a:latin typeface="ＭＳ ゴシック" panose="020B0609070205080204" pitchFamily="49" charset="-128"/>
                <a:ea typeface="ＭＳ ゴシック" panose="020B0609070205080204" pitchFamily="49" charset="-128"/>
              </a:rPr>
              <a:t>今後の取組</a:t>
            </a:r>
          </a:p>
        </p:txBody>
      </p:sp>
      <p:sp>
        <p:nvSpPr>
          <p:cNvPr id="4" name="正方形/長方形 3"/>
          <p:cNvSpPr/>
          <p:nvPr/>
        </p:nvSpPr>
        <p:spPr>
          <a:xfrm>
            <a:off x="3908213" y="6465146"/>
            <a:ext cx="2089573" cy="165947"/>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81253" y="6475306"/>
            <a:ext cx="155787" cy="155787"/>
          </a:xfrm>
          <a:prstGeom prst="rect">
            <a:avLst/>
          </a:prstGeom>
          <a:noFill/>
        </p:spPr>
        <p:txBody>
          <a:bodyPr wrap="none" lIns="0" tIns="0" rIns="0" bIns="0">
            <a:noAutofit/>
          </a:bodyPr>
          <a:lstStyle/>
          <a:p>
            <a:pPr indent="0"/>
            <a:r>
              <a:rPr lang="en-US" sz="1000" dirty="0">
                <a:solidFill>
                  <a:srgbClr val="898989"/>
                </a:solidFill>
                <a:latin typeface="Arial"/>
              </a:rPr>
              <a:t>1</a:t>
            </a:r>
            <a:r>
              <a:rPr lang="ja-JP" altLang="en-US" sz="1000" dirty="0">
                <a:solidFill>
                  <a:srgbClr val="898989"/>
                </a:solidFill>
                <a:latin typeface="Arial"/>
              </a:rPr>
              <a:t>４</a:t>
            </a:r>
            <a:endParaRPr lang="en-US" sz="1000" dirty="0">
              <a:solidFill>
                <a:srgbClr val="898989"/>
              </a:solidFill>
              <a:latin typeface="Arial"/>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66928" y="1307591"/>
            <a:ext cx="8878824" cy="4836034"/>
          </a:xfrm>
          <a:prstGeom prst="rect">
            <a:avLst/>
          </a:prstGeom>
          <a:noFill/>
        </p:spPr>
        <p:txBody>
          <a:bodyPr lIns="0" tIns="0" rIns="0" bIns="0">
            <a:no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少子高齢化</a:t>
            </a:r>
            <a:r>
              <a:rPr lang="ja-JP" altLang="en-US" sz="2400" dirty="0">
                <a:latin typeface="HG丸ｺﾞｼｯｸM-PRO" panose="020F0600000000000000" pitchFamily="50" charset="-128"/>
                <a:ea typeface="HG丸ｺﾞｼｯｸM-PRO" panose="020F0600000000000000" pitchFamily="50" charset="-128"/>
              </a:rPr>
              <a:t>や</a:t>
            </a:r>
            <a:r>
              <a:rPr lang="ja" altLang="ja-JP" sz="2400" dirty="0">
                <a:latin typeface="HG丸ｺﾞｼｯｸM-PRO" panose="020F0600000000000000" pitchFamily="50" charset="-128"/>
                <a:ea typeface="HG丸ｺﾞｼｯｸM-PRO" panose="020F0600000000000000" pitchFamily="50" charset="-128"/>
              </a:rPr>
              <a:t>女性の社会進出</a:t>
            </a:r>
            <a:r>
              <a:rPr lang="ja-JP" altLang="en-US" sz="2400" dirty="0" err="1">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保護者の就労形態の多様化により、今後も</a:t>
            </a:r>
            <a:r>
              <a:rPr lang="ja-JP" altLang="en-US" sz="2400" dirty="0">
                <a:latin typeface="HG丸ｺﾞｼｯｸM-PRO" panose="020F0600000000000000" pitchFamily="50" charset="-128"/>
                <a:ea typeface="HG丸ｺﾞｼｯｸM-PRO" panose="020F0600000000000000" pitchFamily="50" charset="-128"/>
              </a:rPr>
              <a:t>施設利用のニーズ拡大が予想</a:t>
            </a:r>
            <a:r>
              <a:rPr lang="ja" altLang="ja-JP" sz="2400" dirty="0">
                <a:latin typeface="HG丸ｺﾞｼｯｸM-PRO" panose="020F0600000000000000" pitchFamily="50" charset="-128"/>
                <a:ea typeface="HG丸ｺﾞｼｯｸM-PRO" panose="020F0600000000000000" pitchFamily="50" charset="-128"/>
              </a:rPr>
              <a:t>されます。</a:t>
            </a:r>
            <a:endParaRPr lang="en-US" altLang="ja"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・子どもたちを安心して預けられる、</a:t>
            </a:r>
            <a:r>
              <a:rPr lang="ja" altLang="ja-JP" sz="2400" dirty="0">
                <a:latin typeface="HG丸ｺﾞｼｯｸM-PRO" panose="020F0600000000000000" pitchFamily="50" charset="-128"/>
                <a:ea typeface="HG丸ｺﾞｼｯｸM-PRO" panose="020F0600000000000000" pitchFamily="50" charset="-128"/>
              </a:rPr>
              <a:t>受け皿の整備が重要です。</a:t>
            </a:r>
            <a:endParaRPr lang="en-US" altLang="ja" sz="2400" dirty="0">
              <a:latin typeface="HG丸ｺﾞｼｯｸM-PRO" panose="020F0600000000000000" pitchFamily="50" charset="-128"/>
              <a:ea typeface="HG丸ｺﾞｼｯｸM-PRO" panose="020F0600000000000000" pitchFamily="50" charset="-128"/>
            </a:endParaRPr>
          </a:p>
          <a:p>
            <a:pPr indent="0">
              <a:spcAft>
                <a:spcPts val="140"/>
              </a:spcAft>
            </a:pPr>
            <a:endParaRPr lang="en-US" altLang="ja" sz="2800" dirty="0">
              <a:latin typeface="HG丸ｺﾞｼｯｸM-PRO" panose="020F0600000000000000" pitchFamily="50" charset="-128"/>
              <a:ea typeface="HG丸ｺﾞｼｯｸM-PRO" panose="020F0600000000000000" pitchFamily="50" charset="-128"/>
            </a:endParaRPr>
          </a:p>
          <a:p>
            <a:pPr indent="0">
              <a:spcAft>
                <a:spcPts val="140"/>
              </a:spcAft>
            </a:pPr>
            <a:endParaRPr lang="en-US" altLang="ja" sz="2800" dirty="0">
              <a:latin typeface="HG丸ｺﾞｼｯｸM-PRO" panose="020F0600000000000000" pitchFamily="50" charset="-128"/>
              <a:ea typeface="HG丸ｺﾞｼｯｸM-PRO" panose="020F0600000000000000" pitchFamily="50" charset="-128"/>
            </a:endParaRPr>
          </a:p>
          <a:p>
            <a:pPr indent="0">
              <a:spcAft>
                <a:spcPts val="140"/>
              </a:spcAft>
            </a:pPr>
            <a:endParaRPr lang="en-US" altLang="ja" sz="2800" dirty="0">
              <a:latin typeface="HG丸ｺﾞｼｯｸM-PRO" panose="020F0600000000000000" pitchFamily="50" charset="-128"/>
              <a:ea typeface="HG丸ｺﾞｼｯｸM-PRO" panose="020F0600000000000000" pitchFamily="50" charset="-128"/>
            </a:endParaRPr>
          </a:p>
          <a:p>
            <a:pPr indent="0">
              <a:spcAft>
                <a:spcPts val="490"/>
              </a:spcAft>
            </a:pPr>
            <a:r>
              <a:rPr lang="ja" sz="2400" dirty="0">
                <a:latin typeface="HG丸ｺﾞｼｯｸM-PRO" panose="020F0600000000000000" pitchFamily="50" charset="-128"/>
                <a:ea typeface="HG丸ｺﾞｼｯｸM-PRO" panose="020F0600000000000000" pitchFamily="50" charset="-128"/>
              </a:rPr>
              <a:t>・本市の課題を解決するため、</a:t>
            </a:r>
            <a:r>
              <a:rPr lang="ja-JP" altLang="en-US" sz="2400" b="1" u="sng" dirty="0">
                <a:latin typeface="HG丸ｺﾞｼｯｸM-PRO" panose="020F0600000000000000" pitchFamily="50" charset="-128"/>
                <a:ea typeface="HG丸ｺﾞｼｯｸM-PRO" panose="020F0600000000000000" pitchFamily="50" charset="-128"/>
              </a:rPr>
              <a:t>就労の状況等に関わらず利用の可能な</a:t>
            </a:r>
            <a:r>
              <a:rPr lang="ja" sz="2400" b="1" u="sng" dirty="0">
                <a:latin typeface="HG丸ｺﾞｼｯｸM-PRO" panose="020F0600000000000000" pitchFamily="50" charset="-128"/>
                <a:ea typeface="HG丸ｺﾞｼｯｸM-PRO" panose="020F0600000000000000" pitchFamily="50" charset="-128"/>
              </a:rPr>
              <a:t>認定こども園</a:t>
            </a:r>
            <a:r>
              <a:rPr lang="ja-JP" altLang="en-US" sz="2400" b="1" u="sng" dirty="0" err="1">
                <a:latin typeface="HG丸ｺﾞｼｯｸM-PRO" panose="020F0600000000000000" pitchFamily="50" charset="-128"/>
                <a:ea typeface="HG丸ｺﾞｼｯｸM-PRO" panose="020F0600000000000000" pitchFamily="50" charset="-128"/>
              </a:rPr>
              <a:t>への</a:t>
            </a:r>
            <a:r>
              <a:rPr lang="ja-JP" altLang="en-US" sz="2400" b="1" u="sng" dirty="0">
                <a:latin typeface="HG丸ｺﾞｼｯｸM-PRO" panose="020F0600000000000000" pitchFamily="50" charset="-128"/>
                <a:ea typeface="HG丸ｺﾞｼｯｸM-PRO" panose="020F0600000000000000" pitchFamily="50" charset="-128"/>
              </a:rPr>
              <a:t>移行を進めます</a:t>
            </a:r>
            <a:r>
              <a:rPr lang="ja" sz="2400" dirty="0">
                <a:latin typeface="HG丸ｺﾞｼｯｸM-PRO" panose="020F0600000000000000" pitchFamily="50" charset="-128"/>
                <a:ea typeface="HG丸ｺﾞｼｯｸM-PRO" panose="020F0600000000000000" pitchFamily="50" charset="-128"/>
              </a:rPr>
              <a:t>。</a:t>
            </a:r>
            <a:endParaRPr lang="en-US" altLang="ja" sz="2400" dirty="0">
              <a:latin typeface="HG丸ｺﾞｼｯｸM-PRO" panose="020F0600000000000000" pitchFamily="50" charset="-128"/>
              <a:ea typeface="HG丸ｺﾞｼｯｸM-PRO" panose="020F0600000000000000" pitchFamily="50" charset="-128"/>
            </a:endParaRPr>
          </a:p>
          <a:p>
            <a:pPr indent="0">
              <a:spcAft>
                <a:spcPts val="140"/>
              </a:spcAft>
            </a:pPr>
            <a:r>
              <a:rPr lang="ja" sz="2400" dirty="0">
                <a:latin typeface="HG丸ｺﾞｼｯｸM-PRO" panose="020F0600000000000000" pitchFamily="50" charset="-128"/>
                <a:ea typeface="HG丸ｺﾞｼｯｸM-PRO" panose="020F0600000000000000" pitchFamily="50" charset="-128"/>
              </a:rPr>
              <a:t>・就学前の教育と保育を一貫して提供する「認定こども園」</a:t>
            </a:r>
            <a:r>
              <a:rPr lang="ja-JP" altLang="en-US" sz="2400" dirty="0" err="1">
                <a:latin typeface="HG丸ｺﾞｼｯｸM-PRO" panose="020F0600000000000000" pitchFamily="50" charset="-128"/>
                <a:ea typeface="HG丸ｺﾞｼｯｸM-PRO" panose="020F0600000000000000" pitchFamily="50" charset="-128"/>
              </a:rPr>
              <a:t>への</a:t>
            </a:r>
            <a:r>
              <a:rPr lang="ja-JP" altLang="en-US" sz="2400" dirty="0">
                <a:latin typeface="HG丸ｺﾞｼｯｸM-PRO" panose="020F0600000000000000" pitchFamily="50" charset="-128"/>
                <a:ea typeface="HG丸ｺﾞｼｯｸM-PRO" panose="020F0600000000000000" pitchFamily="50" charset="-128"/>
              </a:rPr>
              <a:t>移行により</a:t>
            </a:r>
            <a:r>
              <a:rPr lang="ja" sz="2400" dirty="0">
                <a:latin typeface="HG丸ｺﾞｼｯｸM-PRO" panose="020F0600000000000000" pitchFamily="50" charset="-128"/>
                <a:ea typeface="HG丸ｺﾞｼｯｸM-PRO" panose="020F0600000000000000" pitchFamily="50" charset="-128"/>
              </a:rPr>
              <a:t>、より質の高い教育・保育の提供が実現</a:t>
            </a:r>
            <a:r>
              <a:rPr lang="ja-JP" altLang="en-US" sz="2400" dirty="0">
                <a:latin typeface="HG丸ｺﾞｼｯｸM-PRO" panose="020F0600000000000000" pitchFamily="50" charset="-128"/>
                <a:ea typeface="HG丸ｺﾞｼｯｸM-PRO" panose="020F0600000000000000" pitchFamily="50" charset="-128"/>
              </a:rPr>
              <a:t>します。</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2940"/>
              </a:spcAft>
            </a:pPr>
            <a:r>
              <a:rPr lang="ja"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安全・安心な子ども・子育て支援を行う、地域の子育て拠点として整備します。</a:t>
            </a:r>
            <a:endParaRPr lang="ja" sz="24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80576" y="6473952"/>
            <a:ext cx="158496" cy="158496"/>
          </a:xfrm>
          <a:prstGeom prst="rect">
            <a:avLst/>
          </a:prstGeom>
          <a:noFill/>
        </p:spPr>
        <p:txBody>
          <a:bodyPr wrap="none" lIns="0" tIns="0" rIns="0" bIns="0">
            <a:noAutofit/>
          </a:bodyPr>
          <a:lstStyle/>
          <a:p>
            <a:pPr indent="0"/>
            <a:r>
              <a:rPr lang="en-US" sz="1000" dirty="0">
                <a:solidFill>
                  <a:srgbClr val="898989"/>
                </a:solidFill>
                <a:latin typeface="Arial"/>
              </a:rPr>
              <a:t>1</a:t>
            </a:r>
            <a:r>
              <a:rPr lang="ja-JP" altLang="en-US" sz="1000" dirty="0">
                <a:solidFill>
                  <a:srgbClr val="898989"/>
                </a:solidFill>
                <a:latin typeface="Arial"/>
              </a:rPr>
              <a:t>５</a:t>
            </a:r>
            <a:endParaRPr lang="en-US" sz="1000" dirty="0">
              <a:solidFill>
                <a:srgbClr val="898989"/>
              </a:solidFill>
              <a:latin typeface="Arial"/>
            </a:endParaRPr>
          </a:p>
        </p:txBody>
      </p:sp>
      <p:sp>
        <p:nvSpPr>
          <p:cNvPr id="6" name="四角形: 角を丸くする 5">
            <a:extLst>
              <a:ext uri="{FF2B5EF4-FFF2-40B4-BE49-F238E27FC236}">
                <a16:creationId xmlns:a16="http://schemas.microsoft.com/office/drawing/2014/main" xmlns="" id="{3E59DE16-009D-41D2-BF96-CD4A30C2A6C8}"/>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今後の取り組み</a:t>
            </a:r>
          </a:p>
        </p:txBody>
      </p:sp>
      <p:sp>
        <p:nvSpPr>
          <p:cNvPr id="2" name="矢印: 下 1">
            <a:extLst>
              <a:ext uri="{FF2B5EF4-FFF2-40B4-BE49-F238E27FC236}">
                <a16:creationId xmlns:a16="http://schemas.microsoft.com/office/drawing/2014/main" xmlns="" id="{4CFC3B95-07D1-4EAD-951E-8EF863D90F2F}"/>
              </a:ext>
            </a:extLst>
          </p:cNvPr>
          <p:cNvSpPr/>
          <p:nvPr/>
        </p:nvSpPr>
        <p:spPr>
          <a:xfrm>
            <a:off x="3543300" y="2586038"/>
            <a:ext cx="1714500" cy="852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6806674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66928" y="1128713"/>
            <a:ext cx="8878824" cy="2586037"/>
          </a:xfrm>
          <a:prstGeom prst="rect">
            <a:avLst/>
          </a:prstGeom>
          <a:noFill/>
        </p:spPr>
        <p:txBody>
          <a:bodyPr lIns="0" tIns="0" rIns="0" bIns="0">
            <a:noAutofit/>
          </a:bodyPr>
          <a:lstStyle/>
          <a:p>
            <a:pPr indent="0">
              <a:spcAft>
                <a:spcPts val="490"/>
              </a:spcAft>
            </a:pPr>
            <a:r>
              <a:rPr lang="ja" sz="2400" u="sng" dirty="0">
                <a:solidFill>
                  <a:srgbClr val="001F60"/>
                </a:solidFill>
                <a:latin typeface="HG丸ｺﾞｼｯｸM-PRO" panose="020F0600000000000000" pitchFamily="50" charset="-128"/>
                <a:ea typeface="HG丸ｺﾞｼｯｸM-PRO" panose="020F0600000000000000" pitchFamily="50" charset="-128"/>
              </a:rPr>
              <a:t>本市</a:t>
            </a:r>
            <a:r>
              <a:rPr lang="ja-JP" altLang="en-US" sz="2400" u="sng" dirty="0">
                <a:solidFill>
                  <a:srgbClr val="001F60"/>
                </a:solidFill>
                <a:latin typeface="HG丸ｺﾞｼｯｸM-PRO" panose="020F0600000000000000" pitchFamily="50" charset="-128"/>
                <a:ea typeface="HG丸ｺﾞｼｯｸM-PRO" panose="020F0600000000000000" pitchFamily="50" charset="-128"/>
              </a:rPr>
              <a:t>北部地域における就学前教育・保育の拠点化</a:t>
            </a:r>
            <a:endParaRPr lang="ja" sz="2400" u="sng"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・北条幼稚園と北条保育所を施設統合し、幼保連携型認定</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a:t>
            </a:r>
            <a:r>
              <a:rPr lang="ja" sz="2400" dirty="0">
                <a:latin typeface="HG丸ｺﾞｼｯｸM-PRO" panose="020F0600000000000000" pitchFamily="50" charset="-128"/>
                <a:ea typeface="HG丸ｺﾞｼｯｸM-PRO" panose="020F0600000000000000" pitchFamily="50" charset="-128"/>
              </a:rPr>
              <a:t>こども園</a:t>
            </a:r>
            <a:r>
              <a:rPr lang="ja-JP" altLang="en-US" sz="2400" dirty="0">
                <a:latin typeface="HG丸ｺﾞｼｯｸM-PRO" panose="020F0600000000000000" pitchFamily="50" charset="-128"/>
                <a:ea typeface="HG丸ｺﾞｼｯｸM-PRO" panose="020F0600000000000000" pitchFamily="50" charset="-128"/>
              </a:rPr>
              <a:t>に再編します</a:t>
            </a:r>
            <a:r>
              <a:rPr lang="ja" sz="2400" dirty="0">
                <a:latin typeface="HG丸ｺﾞｼｯｸM-PRO" panose="020F0600000000000000" pitchFamily="50" charset="-128"/>
                <a:ea typeface="HG丸ｺﾞｼｯｸM-PRO" panose="020F0600000000000000" pitchFamily="50" charset="-128"/>
              </a:rPr>
              <a:t>。</a:t>
            </a:r>
            <a:endParaRPr lang="en-US" altLang="ja"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開園年度</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令和４年４月</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活用園舎</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現北条保育所園舎</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対象年齢</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０～５歳（１号認定、２号認定、３号認定）</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u="sng" dirty="0">
                <a:solidFill>
                  <a:srgbClr val="002060"/>
                </a:solidFill>
                <a:latin typeface="HG丸ｺﾞｼｯｸM-PRO" panose="020F0600000000000000" pitchFamily="50" charset="-128"/>
                <a:ea typeface="HG丸ｺﾞｼｯｸM-PRO" panose="020F0600000000000000" pitchFamily="50" charset="-128"/>
              </a:rPr>
              <a:t>今後のスケジュール概要</a:t>
            </a:r>
            <a:endParaRPr lang="en-US" altLang="ja-JP" sz="2400" u="sng" dirty="0">
              <a:solidFill>
                <a:srgbClr val="002060"/>
              </a:solidFill>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令和２年度　⇒　令和３年度　⇒　令和４年度</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ja-JP" altLang="en-US" sz="2400" dirty="0">
                <a:latin typeface="HG丸ｺﾞｼｯｸM-PRO" panose="020F0600000000000000" pitchFamily="50" charset="-128"/>
                <a:ea typeface="HG丸ｺﾞｼｯｸM-PRO" panose="020F0600000000000000" pitchFamily="50" charset="-128"/>
              </a:rPr>
              <a:t>　　方針決定　　　　設計、改修　　　認定こども園へ移行</a:t>
            </a:r>
            <a:endParaRPr lang="en-US" altLang="ja" sz="24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80576" y="6473952"/>
            <a:ext cx="158496" cy="158496"/>
          </a:xfrm>
          <a:prstGeom prst="rect">
            <a:avLst/>
          </a:prstGeom>
          <a:noFill/>
        </p:spPr>
        <p:txBody>
          <a:bodyPr wrap="none" lIns="0" tIns="0" rIns="0" bIns="0">
            <a:noAutofit/>
          </a:bodyPr>
          <a:lstStyle/>
          <a:p>
            <a:pPr indent="0"/>
            <a:r>
              <a:rPr lang="en-US" sz="1000" dirty="0">
                <a:solidFill>
                  <a:srgbClr val="898989"/>
                </a:solidFill>
                <a:latin typeface="Arial"/>
              </a:rPr>
              <a:t>1</a:t>
            </a:r>
            <a:r>
              <a:rPr lang="ja-JP" altLang="en-US" sz="1000" dirty="0">
                <a:solidFill>
                  <a:srgbClr val="898989"/>
                </a:solidFill>
                <a:latin typeface="Arial"/>
              </a:rPr>
              <a:t>６</a:t>
            </a:r>
            <a:endParaRPr lang="en-US" sz="1000" dirty="0">
              <a:solidFill>
                <a:srgbClr val="898989"/>
              </a:solidFill>
              <a:latin typeface="Arial"/>
            </a:endParaRPr>
          </a:p>
        </p:txBody>
      </p:sp>
      <p:sp>
        <p:nvSpPr>
          <p:cNvPr id="6" name="四角形: 角を丸くする 5">
            <a:extLst>
              <a:ext uri="{FF2B5EF4-FFF2-40B4-BE49-F238E27FC236}">
                <a16:creationId xmlns:a16="http://schemas.microsoft.com/office/drawing/2014/main" xmlns="" id="{2831EBB1-580E-405E-82F5-F80F7D0C6EA7}"/>
              </a:ext>
            </a:extLst>
          </p:cNvPr>
          <p:cNvSpPr/>
          <p:nvPr/>
        </p:nvSpPr>
        <p:spPr>
          <a:xfrm>
            <a:off x="924116" y="5076820"/>
            <a:ext cx="1743075" cy="4857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dirty="0"/>
              <a:t>北条幼稚園</a:t>
            </a:r>
            <a:endParaRPr kumimoji="1" lang="ja-JP" altLang="en-US" dirty="0"/>
          </a:p>
        </p:txBody>
      </p:sp>
      <p:sp>
        <p:nvSpPr>
          <p:cNvPr id="7" name="四角形: 角を丸くする 6">
            <a:extLst>
              <a:ext uri="{FF2B5EF4-FFF2-40B4-BE49-F238E27FC236}">
                <a16:creationId xmlns:a16="http://schemas.microsoft.com/office/drawing/2014/main" xmlns="" id="{2E0B94A7-0CD4-4ED9-AAF8-CA6F5F831243}"/>
              </a:ext>
            </a:extLst>
          </p:cNvPr>
          <p:cNvSpPr/>
          <p:nvPr/>
        </p:nvSpPr>
        <p:spPr>
          <a:xfrm>
            <a:off x="938403" y="5676900"/>
            <a:ext cx="1743075" cy="4857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dirty="0"/>
              <a:t>北条保育所</a:t>
            </a:r>
            <a:endParaRPr kumimoji="1" lang="ja-JP" altLang="en-US" dirty="0"/>
          </a:p>
        </p:txBody>
      </p:sp>
      <p:sp>
        <p:nvSpPr>
          <p:cNvPr id="8" name="四角形: 角を丸くする 7">
            <a:extLst>
              <a:ext uri="{FF2B5EF4-FFF2-40B4-BE49-F238E27FC236}">
                <a16:creationId xmlns:a16="http://schemas.microsoft.com/office/drawing/2014/main" xmlns="" id="{D0E4292C-9C5C-40B5-A58C-ED12C7CC1B08}"/>
              </a:ext>
            </a:extLst>
          </p:cNvPr>
          <p:cNvSpPr/>
          <p:nvPr/>
        </p:nvSpPr>
        <p:spPr>
          <a:xfrm>
            <a:off x="3505391" y="5076820"/>
            <a:ext cx="1743075" cy="4857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dirty="0"/>
              <a:t>北条幼稚園</a:t>
            </a:r>
            <a:endParaRPr kumimoji="1" lang="ja-JP" altLang="en-US" dirty="0"/>
          </a:p>
        </p:txBody>
      </p:sp>
      <p:sp>
        <p:nvSpPr>
          <p:cNvPr id="9" name="四角形: 角を丸くする 8">
            <a:extLst>
              <a:ext uri="{FF2B5EF4-FFF2-40B4-BE49-F238E27FC236}">
                <a16:creationId xmlns:a16="http://schemas.microsoft.com/office/drawing/2014/main" xmlns="" id="{82904F96-F4CC-42E2-A683-464C82BE778D}"/>
              </a:ext>
            </a:extLst>
          </p:cNvPr>
          <p:cNvSpPr/>
          <p:nvPr/>
        </p:nvSpPr>
        <p:spPr>
          <a:xfrm>
            <a:off x="3519678" y="5676900"/>
            <a:ext cx="1743075" cy="4857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dirty="0"/>
              <a:t>北条保育所</a:t>
            </a:r>
            <a:endParaRPr kumimoji="1" lang="ja-JP" altLang="en-US" dirty="0"/>
          </a:p>
        </p:txBody>
      </p:sp>
      <p:sp>
        <p:nvSpPr>
          <p:cNvPr id="10" name="四角形: 角を丸くする 9">
            <a:extLst>
              <a:ext uri="{FF2B5EF4-FFF2-40B4-BE49-F238E27FC236}">
                <a16:creationId xmlns:a16="http://schemas.microsoft.com/office/drawing/2014/main" xmlns="" id="{616A6528-7993-4765-A3BD-B5F164091804}"/>
              </a:ext>
            </a:extLst>
          </p:cNvPr>
          <p:cNvSpPr/>
          <p:nvPr/>
        </p:nvSpPr>
        <p:spPr>
          <a:xfrm>
            <a:off x="6086666" y="5308091"/>
            <a:ext cx="2157222" cy="4857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dirty="0"/>
              <a:t>北条こども園</a:t>
            </a:r>
            <a:r>
              <a:rPr lang="en-US" altLang="ja-JP" dirty="0"/>
              <a:t>(</a:t>
            </a:r>
            <a:r>
              <a:rPr lang="ja-JP" altLang="en-US" dirty="0"/>
              <a:t>仮</a:t>
            </a:r>
            <a:r>
              <a:rPr lang="en-US" altLang="ja-JP" dirty="0"/>
              <a:t>)</a:t>
            </a:r>
            <a:endParaRPr kumimoji="1" lang="ja-JP" altLang="en-US" dirty="0"/>
          </a:p>
        </p:txBody>
      </p:sp>
      <p:sp>
        <p:nvSpPr>
          <p:cNvPr id="11" name="矢印: 右 10">
            <a:extLst>
              <a:ext uri="{FF2B5EF4-FFF2-40B4-BE49-F238E27FC236}">
                <a16:creationId xmlns:a16="http://schemas.microsoft.com/office/drawing/2014/main" xmlns="" id="{E2904BE0-7B93-4AE7-B988-A9B703C73782}"/>
              </a:ext>
            </a:extLst>
          </p:cNvPr>
          <p:cNvSpPr/>
          <p:nvPr/>
        </p:nvSpPr>
        <p:spPr>
          <a:xfrm>
            <a:off x="2871787" y="5165213"/>
            <a:ext cx="471487" cy="254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矢印: 右 11">
            <a:extLst>
              <a:ext uri="{FF2B5EF4-FFF2-40B4-BE49-F238E27FC236}">
                <a16:creationId xmlns:a16="http://schemas.microsoft.com/office/drawing/2014/main" xmlns="" id="{10B59722-2F50-4987-94F3-20C70EA541F1}"/>
              </a:ext>
            </a:extLst>
          </p:cNvPr>
          <p:cNvSpPr/>
          <p:nvPr/>
        </p:nvSpPr>
        <p:spPr>
          <a:xfrm>
            <a:off x="2871787" y="5792535"/>
            <a:ext cx="471487" cy="254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矢印: 右 12">
            <a:extLst>
              <a:ext uri="{FF2B5EF4-FFF2-40B4-BE49-F238E27FC236}">
                <a16:creationId xmlns:a16="http://schemas.microsoft.com/office/drawing/2014/main" xmlns="" id="{78D396E9-26C4-437B-81CE-C3E564749A25}"/>
              </a:ext>
            </a:extLst>
          </p:cNvPr>
          <p:cNvSpPr/>
          <p:nvPr/>
        </p:nvSpPr>
        <p:spPr>
          <a:xfrm rot="1747172">
            <a:off x="5424871" y="5250941"/>
            <a:ext cx="471487" cy="254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右 13">
            <a:extLst>
              <a:ext uri="{FF2B5EF4-FFF2-40B4-BE49-F238E27FC236}">
                <a16:creationId xmlns:a16="http://schemas.microsoft.com/office/drawing/2014/main" xmlns="" id="{604C22A5-D13C-4BE6-A6C5-F987C24B0F3D}"/>
              </a:ext>
            </a:extLst>
          </p:cNvPr>
          <p:cNvSpPr/>
          <p:nvPr/>
        </p:nvSpPr>
        <p:spPr>
          <a:xfrm rot="19971992">
            <a:off x="5421316" y="5724521"/>
            <a:ext cx="471487" cy="254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xmlns="" id="{A2E53E75-1B4F-4E06-90AD-1D580BAB08EA}"/>
              </a:ext>
            </a:extLst>
          </p:cNvPr>
          <p:cNvSpPr/>
          <p:nvPr/>
        </p:nvSpPr>
        <p:spPr>
          <a:xfrm>
            <a:off x="494699" y="441070"/>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a:t>
            </a:r>
            <a:r>
              <a:rPr lang="ja-JP" altLang="en-US" sz="3600" dirty="0"/>
              <a:t>再編の方針</a:t>
            </a:r>
            <a:endParaRPr kumimoji="1" lang="ja-JP" altLang="en-US" sz="3600" dirty="0"/>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0" y="1075944"/>
            <a:ext cx="9906000" cy="2974848"/>
          </a:xfrm>
          <a:prstGeom prst="rect">
            <a:avLst/>
          </a:prstGeom>
        </p:spPr>
      </p:pic>
      <p:sp>
        <p:nvSpPr>
          <p:cNvPr id="3" name="正方形/長方形 2"/>
          <p:cNvSpPr/>
          <p:nvPr/>
        </p:nvSpPr>
        <p:spPr>
          <a:xfrm>
            <a:off x="1420368" y="4416552"/>
            <a:ext cx="7141464" cy="591312"/>
          </a:xfrm>
          <a:prstGeom prst="rect">
            <a:avLst/>
          </a:prstGeom>
          <a:noFill/>
        </p:spPr>
        <p:txBody>
          <a:bodyPr wrap="none" lIns="0" tIns="0" rIns="0" bIns="0">
            <a:noAutofit/>
          </a:bodyPr>
          <a:lstStyle/>
          <a:p>
            <a:pPr indent="0"/>
            <a:r>
              <a:rPr lang="ja" sz="4000" dirty="0">
                <a:latin typeface="ＭＳ ゴシック" panose="020B0609070205080204" pitchFamily="49" charset="-128"/>
                <a:ea typeface="ＭＳ ゴシック" panose="020B0609070205080204" pitchFamily="49" charset="-128"/>
              </a:rPr>
              <a:t>認定こども園移行による効果等</a:t>
            </a:r>
          </a:p>
        </p:txBody>
      </p:sp>
      <p:sp>
        <p:nvSpPr>
          <p:cNvPr id="4" name="正方形/長方形 3"/>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77528" y="6473952"/>
            <a:ext cx="161544" cy="158496"/>
          </a:xfrm>
          <a:prstGeom prst="rect">
            <a:avLst/>
          </a:prstGeom>
          <a:noFill/>
        </p:spPr>
        <p:txBody>
          <a:bodyPr wrap="none" lIns="0" tIns="0" rIns="0" bIns="0">
            <a:noAutofit/>
          </a:bodyPr>
          <a:lstStyle/>
          <a:p>
            <a:pPr indent="0"/>
            <a:r>
              <a:rPr lang="en-US" sz="1000" dirty="0">
                <a:solidFill>
                  <a:srgbClr val="898989"/>
                </a:solidFill>
                <a:latin typeface="Arial"/>
              </a:rPr>
              <a:t>1</a:t>
            </a:r>
            <a:r>
              <a:rPr lang="ja-JP" altLang="en-US" sz="1000" dirty="0">
                <a:solidFill>
                  <a:srgbClr val="898989"/>
                </a:solidFill>
                <a:latin typeface="Arial"/>
              </a:rPr>
              <a:t>７</a:t>
            </a:r>
            <a:endParaRPr lang="en-US" sz="1000" dirty="0">
              <a:solidFill>
                <a:srgbClr val="898989"/>
              </a:solidFill>
              <a:latin typeface="Arial"/>
            </a:endParaRP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66928" y="1886711"/>
            <a:ext cx="8177784" cy="2340231"/>
          </a:xfrm>
          <a:prstGeom prst="rect">
            <a:avLst/>
          </a:prstGeom>
          <a:noFill/>
        </p:spPr>
        <p:txBody>
          <a:bodyPr lIns="0" tIns="0" rIns="0" bIns="0">
            <a:noAutofit/>
          </a:bodyPr>
          <a:lstStyle/>
          <a:p>
            <a:pPr indent="0">
              <a:spcAft>
                <a:spcPts val="770"/>
              </a:spcAft>
            </a:pPr>
            <a:r>
              <a:rPr lang="ja-JP" altLang="en-US" sz="3200" dirty="0">
                <a:latin typeface="HG丸ｺﾞｼｯｸM-PRO" panose="020F0600000000000000" pitchFamily="50" charset="-128"/>
                <a:ea typeface="HG丸ｺﾞｼｯｸM-PRO" panose="020F0600000000000000" pitchFamily="50" charset="-128"/>
              </a:rPr>
              <a:t>①幼稚園と保育所の長所を併せ持つ施設</a:t>
            </a:r>
          </a:p>
          <a:p>
            <a:pPr indent="0">
              <a:spcAft>
                <a:spcPts val="770"/>
              </a:spcAft>
            </a:pPr>
            <a:r>
              <a:rPr lang="ja-JP" altLang="en-US" sz="3200" dirty="0">
                <a:latin typeface="HG丸ｺﾞｼｯｸM-PRO" panose="020F0600000000000000" pitchFamily="50" charset="-128"/>
                <a:ea typeface="HG丸ｺﾞｼｯｸM-PRO" panose="020F0600000000000000" pitchFamily="50" charset="-128"/>
              </a:rPr>
              <a:t>②保護者の就労の有無等に関わらず利用可能</a:t>
            </a:r>
          </a:p>
          <a:p>
            <a:pPr indent="0">
              <a:spcAft>
                <a:spcPts val="770"/>
              </a:spcAft>
            </a:pPr>
            <a:r>
              <a:rPr lang="ja-JP" altLang="en-US" sz="3200" dirty="0">
                <a:latin typeface="HG丸ｺﾞｼｯｸM-PRO" panose="020F0600000000000000" pitchFamily="50" charset="-128"/>
                <a:ea typeface="HG丸ｺﾞｼｯｸM-PRO" panose="020F0600000000000000" pitchFamily="50" charset="-128"/>
              </a:rPr>
              <a:t>③子育て相談などの子育て支援</a:t>
            </a:r>
          </a:p>
          <a:p>
            <a:pPr indent="0">
              <a:spcAft>
                <a:spcPts val="770"/>
              </a:spcAft>
            </a:pPr>
            <a:r>
              <a:rPr lang="ja-JP" altLang="en-US" sz="3200" dirty="0">
                <a:latin typeface="HG丸ｺﾞｼｯｸM-PRO" panose="020F0600000000000000" pitchFamily="50" charset="-128"/>
                <a:ea typeface="HG丸ｺﾞｼｯｸM-PRO" panose="020F0600000000000000" pitchFamily="50" charset="-128"/>
              </a:rPr>
              <a:t>　機能が充実</a:t>
            </a:r>
            <a:endParaRPr lang="ja" sz="3200"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3907536" y="6464808"/>
            <a:ext cx="5431536" cy="167640"/>
          </a:xfrm>
          <a:prstGeom prst="rect">
            <a:avLst/>
          </a:prstGeom>
          <a:noFill/>
        </p:spPr>
        <p:txBody>
          <a:bodyPr wrap="none" lIns="0" tIns="0" rIns="0" bIns="0">
            <a:noAutofit/>
          </a:bodyPr>
          <a:lstStyle/>
          <a:p>
            <a:pPr indent="0" algn="just"/>
            <a:r>
              <a:rPr lang="ja" sz="1000" dirty="0">
                <a:solidFill>
                  <a:srgbClr val="898989"/>
                </a:solidFill>
                <a:latin typeface="MS Mincho"/>
                <a:ea typeface="MS Mincho"/>
              </a:rPr>
              <a:t>認定こども園説明会資料</a:t>
            </a:r>
            <a:r>
              <a:rPr lang="ja-JP" altLang="en-US" sz="1000" dirty="0">
                <a:solidFill>
                  <a:srgbClr val="898989"/>
                </a:solidFill>
                <a:latin typeface="MS Mincho"/>
                <a:ea typeface="MS Mincho"/>
              </a:rPr>
              <a:t>　　　　　　　　　　　　　　　</a:t>
            </a:r>
            <a:r>
              <a:rPr lang="ja" sz="1000" dirty="0">
                <a:solidFill>
                  <a:srgbClr val="898989"/>
                </a:solidFill>
                <a:latin typeface="MS Mincho"/>
                <a:ea typeface="MS Mincho"/>
              </a:rPr>
              <a:t>                         </a:t>
            </a:r>
            <a:r>
              <a:rPr lang="en-US" altLang="ja" sz="1000" dirty="0">
                <a:solidFill>
                  <a:srgbClr val="898989"/>
                </a:solidFill>
                <a:latin typeface="MS Mincho"/>
                <a:ea typeface="MS Mincho"/>
              </a:rPr>
              <a:t>      </a:t>
            </a:r>
            <a:r>
              <a:rPr lang="ja-JP" altLang="en-US" sz="1000" dirty="0">
                <a:solidFill>
                  <a:srgbClr val="898989"/>
                </a:solidFill>
                <a:latin typeface="Arial"/>
                <a:ea typeface="MS Mincho"/>
              </a:rPr>
              <a:t>１８</a:t>
            </a:r>
            <a:endParaRPr lang="en-US" sz="1000" dirty="0">
              <a:solidFill>
                <a:srgbClr val="898989"/>
              </a:solidFill>
              <a:latin typeface="Arial"/>
            </a:endParaRPr>
          </a:p>
        </p:txBody>
      </p:sp>
      <p:pic>
        <p:nvPicPr>
          <p:cNvPr id="2" name="図 1"/>
          <p:cNvPicPr>
            <a:picLocks noChangeAspect="1"/>
          </p:cNvPicPr>
          <p:nvPr/>
        </p:nvPicPr>
        <p:blipFill>
          <a:blip r:embed="rId2"/>
          <a:stretch>
            <a:fillRect/>
          </a:stretch>
        </p:blipFill>
        <p:spPr>
          <a:xfrm>
            <a:off x="6519672" y="3486912"/>
            <a:ext cx="2624328" cy="2639568"/>
          </a:xfrm>
          <a:prstGeom prst="rect">
            <a:avLst/>
          </a:prstGeom>
        </p:spPr>
      </p:pic>
      <p:sp>
        <p:nvSpPr>
          <p:cNvPr id="8" name="四角形: 角を丸くする 7">
            <a:extLst>
              <a:ext uri="{FF2B5EF4-FFF2-40B4-BE49-F238E27FC236}">
                <a16:creationId xmlns:a16="http://schemas.microsoft.com/office/drawing/2014/main" xmlns="" id="{F0EE8B60-C315-4D34-95AA-201B8298FB21}"/>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認定こども園の特徴</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1388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68384"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１</a:t>
            </a:r>
          </a:p>
        </p:txBody>
      </p:sp>
      <p:sp>
        <p:nvSpPr>
          <p:cNvPr id="6" name="正方形/長方形 5">
            <a:extLst>
              <a:ext uri="{FF2B5EF4-FFF2-40B4-BE49-F238E27FC236}">
                <a16:creationId xmlns:a16="http://schemas.microsoft.com/office/drawing/2014/main" xmlns="" id="{AA9BE6D3-89CF-4451-9EE0-6D2321A22A14}"/>
              </a:ext>
            </a:extLst>
          </p:cNvPr>
          <p:cNvSpPr/>
          <p:nvPr/>
        </p:nvSpPr>
        <p:spPr>
          <a:xfrm>
            <a:off x="566928" y="456295"/>
            <a:ext cx="2031325" cy="646331"/>
          </a:xfrm>
          <a:prstGeom prst="rect">
            <a:avLst/>
          </a:prstGeom>
        </p:spPr>
        <p:txBody>
          <a:bodyPr wrap="none">
            <a:spAutoFit/>
          </a:bodyPr>
          <a:lstStyle/>
          <a:p>
            <a:pPr indent="0"/>
            <a:r>
              <a:rPr lang="ja" altLang="ja-JP" sz="3600" dirty="0">
                <a:latin typeface="ＭＳ ゴシック" panose="020B0609070205080204" pitchFamily="49" charset="-128"/>
                <a:ea typeface="ＭＳ ゴシック" panose="020B0609070205080204" pitchFamily="49" charset="-128"/>
              </a:rPr>
              <a:t>資料目次</a:t>
            </a:r>
          </a:p>
        </p:txBody>
      </p:sp>
      <p:sp>
        <p:nvSpPr>
          <p:cNvPr id="7" name="正方形/長方形 6">
            <a:extLst>
              <a:ext uri="{FF2B5EF4-FFF2-40B4-BE49-F238E27FC236}">
                <a16:creationId xmlns:a16="http://schemas.microsoft.com/office/drawing/2014/main" xmlns="" id="{CAA7C64B-DA2A-4F3A-B86F-A2D7ABBE817E}"/>
              </a:ext>
            </a:extLst>
          </p:cNvPr>
          <p:cNvSpPr/>
          <p:nvPr/>
        </p:nvSpPr>
        <p:spPr>
          <a:xfrm>
            <a:off x="821607" y="1482156"/>
            <a:ext cx="7779468" cy="2749471"/>
          </a:xfrm>
          <a:prstGeom prst="rect">
            <a:avLst/>
          </a:prstGeom>
        </p:spPr>
        <p:txBody>
          <a:bodyPr wrap="square">
            <a:spAutoFit/>
          </a:bodyPr>
          <a:lstStyle/>
          <a:p>
            <a:pPr indent="0">
              <a:spcAft>
                <a:spcPts val="350"/>
              </a:spcAft>
            </a:pPr>
            <a:r>
              <a:rPr lang="ja-JP" altLang="en-US" sz="2600" dirty="0">
                <a:latin typeface="HG丸ｺﾞｼｯｸM-PRO" panose="020F0600000000000000" pitchFamily="50" charset="-128"/>
                <a:ea typeface="HG丸ｺﾞｼｯｸM-PRO" panose="020F0600000000000000" pitchFamily="50" charset="-128"/>
              </a:rPr>
              <a:t>◇</a:t>
            </a:r>
            <a:r>
              <a:rPr lang="ja" altLang="ja-JP" sz="2600" dirty="0">
                <a:latin typeface="HG丸ｺﾞｼｯｸM-PRO" panose="020F0600000000000000" pitchFamily="50" charset="-128"/>
                <a:ea typeface="HG丸ｺﾞｼｯｸM-PRO" panose="020F0600000000000000" pitchFamily="50" charset="-128"/>
              </a:rPr>
              <a:t>認定こども園</a:t>
            </a:r>
            <a:r>
              <a:rPr lang="ja-JP" altLang="en-US" sz="2600" dirty="0">
                <a:latin typeface="HG丸ｺﾞｼｯｸM-PRO" panose="020F0600000000000000" pitchFamily="50" charset="-128"/>
                <a:ea typeface="HG丸ｺﾞｼｯｸM-PRO" panose="020F0600000000000000" pitchFamily="50" charset="-128"/>
              </a:rPr>
              <a:t>制度について　　　　　　</a:t>
            </a:r>
            <a:r>
              <a:rPr lang="en-US" altLang="ja-JP" sz="2600" dirty="0">
                <a:latin typeface="HG丸ｺﾞｼｯｸM-PRO" panose="020F0600000000000000" pitchFamily="50" charset="-128"/>
                <a:ea typeface="HG丸ｺﾞｼｯｸM-PRO" panose="020F0600000000000000" pitchFamily="50" charset="-128"/>
              </a:rPr>
              <a:t>P2</a:t>
            </a:r>
          </a:p>
          <a:p>
            <a:pPr indent="0">
              <a:spcAft>
                <a:spcPts val="350"/>
              </a:spcAft>
            </a:pPr>
            <a:r>
              <a:rPr lang="ja-JP" altLang="en-US" sz="2600" dirty="0">
                <a:latin typeface="HG丸ｺﾞｼｯｸM-PRO" panose="020F0600000000000000" pitchFamily="50" charset="-128"/>
                <a:ea typeface="HG丸ｺﾞｼｯｸM-PRO" panose="020F0600000000000000" pitchFamily="50" charset="-128"/>
              </a:rPr>
              <a:t>◇本市の就学前教育・保育の状況　　　　</a:t>
            </a:r>
            <a:r>
              <a:rPr lang="en-US" altLang="ja-JP" sz="2600" dirty="0">
                <a:latin typeface="HG丸ｺﾞｼｯｸM-PRO" panose="020F0600000000000000" pitchFamily="50" charset="-128"/>
                <a:ea typeface="HG丸ｺﾞｼｯｸM-PRO" panose="020F0600000000000000" pitchFamily="50" charset="-128"/>
              </a:rPr>
              <a:t>P8</a:t>
            </a:r>
          </a:p>
          <a:p>
            <a:pPr indent="0">
              <a:spcAft>
                <a:spcPts val="350"/>
              </a:spcAft>
            </a:pPr>
            <a:r>
              <a:rPr lang="ja-JP" altLang="en-US" sz="2600" dirty="0">
                <a:latin typeface="HG丸ｺﾞｼｯｸM-PRO" panose="020F0600000000000000" pitchFamily="50" charset="-128"/>
                <a:ea typeface="HG丸ｺﾞｼｯｸM-PRO" panose="020F0600000000000000" pitchFamily="50" charset="-128"/>
              </a:rPr>
              <a:t>◇今後の取り組み　　　　　　　　　　　</a:t>
            </a:r>
            <a:r>
              <a:rPr lang="en-US" altLang="ja-JP" sz="2600" dirty="0">
                <a:latin typeface="HG丸ｺﾞｼｯｸM-PRO" panose="020F0600000000000000" pitchFamily="50" charset="-128"/>
                <a:ea typeface="HG丸ｺﾞｼｯｸM-PRO" panose="020F0600000000000000" pitchFamily="50" charset="-128"/>
              </a:rPr>
              <a:t>P1</a:t>
            </a:r>
            <a:r>
              <a:rPr lang="ja-JP" altLang="en-US" sz="2600" dirty="0">
                <a:latin typeface="HG丸ｺﾞｼｯｸM-PRO" panose="020F0600000000000000" pitchFamily="50" charset="-128"/>
                <a:ea typeface="HG丸ｺﾞｼｯｸM-PRO" panose="020F0600000000000000" pitchFamily="50" charset="-128"/>
              </a:rPr>
              <a:t>４</a:t>
            </a:r>
            <a:endParaRPr lang="en-US" altLang="ja-JP" sz="2600" dirty="0">
              <a:latin typeface="HG丸ｺﾞｼｯｸM-PRO" panose="020F0600000000000000" pitchFamily="50" charset="-128"/>
              <a:ea typeface="HG丸ｺﾞｼｯｸM-PRO" panose="020F0600000000000000" pitchFamily="50" charset="-128"/>
            </a:endParaRPr>
          </a:p>
          <a:p>
            <a:pPr indent="0">
              <a:spcAft>
                <a:spcPts val="350"/>
              </a:spcAft>
            </a:pPr>
            <a:r>
              <a:rPr lang="ja-JP" altLang="en-US" sz="2600" dirty="0">
                <a:latin typeface="HG丸ｺﾞｼｯｸM-PRO" panose="020F0600000000000000" pitchFamily="50" charset="-128"/>
                <a:ea typeface="HG丸ｺﾞｼｯｸM-PRO" panose="020F0600000000000000" pitchFamily="50" charset="-128"/>
              </a:rPr>
              <a:t>◇認定こども園移行による効果等　　　　</a:t>
            </a:r>
            <a:r>
              <a:rPr lang="en-US" altLang="ja-JP" sz="2600" dirty="0">
                <a:latin typeface="HG丸ｺﾞｼｯｸM-PRO" panose="020F0600000000000000" pitchFamily="50" charset="-128"/>
                <a:ea typeface="HG丸ｺﾞｼｯｸM-PRO" panose="020F0600000000000000" pitchFamily="50" charset="-128"/>
              </a:rPr>
              <a:t>P1</a:t>
            </a:r>
            <a:r>
              <a:rPr lang="ja-JP" altLang="en-US" sz="2600" dirty="0">
                <a:latin typeface="HG丸ｺﾞｼｯｸM-PRO" panose="020F0600000000000000" pitchFamily="50" charset="-128"/>
                <a:ea typeface="HG丸ｺﾞｼｯｸM-PRO" panose="020F0600000000000000" pitchFamily="50" charset="-128"/>
              </a:rPr>
              <a:t>７</a:t>
            </a:r>
            <a:endParaRPr lang="en-US" altLang="ja-JP" sz="2600" dirty="0">
              <a:latin typeface="HG丸ｺﾞｼｯｸM-PRO" panose="020F0600000000000000" pitchFamily="50" charset="-128"/>
              <a:ea typeface="HG丸ｺﾞｼｯｸM-PRO" panose="020F0600000000000000" pitchFamily="50" charset="-128"/>
            </a:endParaRPr>
          </a:p>
          <a:p>
            <a:pPr indent="0">
              <a:spcAft>
                <a:spcPts val="350"/>
              </a:spcAft>
            </a:pPr>
            <a:r>
              <a:rPr lang="ja-JP" altLang="en-US" sz="2600" dirty="0">
                <a:latin typeface="HG丸ｺﾞｼｯｸM-PRO" panose="020F0600000000000000" pitchFamily="50" charset="-128"/>
                <a:ea typeface="HG丸ｺﾞｼｯｸM-PRO" panose="020F0600000000000000" pitchFamily="50" charset="-128"/>
              </a:rPr>
              <a:t>◇認定こども園の利用　　　　　　　　　</a:t>
            </a:r>
            <a:r>
              <a:rPr lang="en-US" altLang="ja-JP" sz="2600" dirty="0">
                <a:latin typeface="HG丸ｺﾞｼｯｸM-PRO" panose="020F0600000000000000" pitchFamily="50" charset="-128"/>
                <a:ea typeface="HG丸ｺﾞｼｯｸM-PRO" panose="020F0600000000000000" pitchFamily="50" charset="-128"/>
              </a:rPr>
              <a:t>P2</a:t>
            </a:r>
            <a:r>
              <a:rPr lang="ja-JP" altLang="en-US" sz="2600" dirty="0">
                <a:latin typeface="HG丸ｺﾞｼｯｸM-PRO" panose="020F0600000000000000" pitchFamily="50" charset="-128"/>
                <a:ea typeface="HG丸ｺﾞｼｯｸM-PRO" panose="020F0600000000000000" pitchFamily="50" charset="-128"/>
              </a:rPr>
              <a:t>１</a:t>
            </a:r>
            <a:endParaRPr lang="en-US" altLang="ja-JP" sz="2600" dirty="0">
              <a:latin typeface="HG丸ｺﾞｼｯｸM-PRO" panose="020F0600000000000000" pitchFamily="50" charset="-128"/>
              <a:ea typeface="HG丸ｺﾞｼｯｸM-PRO" panose="020F0600000000000000" pitchFamily="50" charset="-128"/>
            </a:endParaRPr>
          </a:p>
          <a:p>
            <a:pPr indent="0">
              <a:spcAft>
                <a:spcPts val="350"/>
              </a:spcAft>
            </a:pPr>
            <a:r>
              <a:rPr lang="ja-JP" altLang="en-US" sz="2600" dirty="0">
                <a:latin typeface="HG丸ｺﾞｼｯｸM-PRO" panose="020F0600000000000000" pitchFamily="50" charset="-128"/>
                <a:ea typeface="HG丸ｺﾞｼｯｸM-PRO" panose="020F0600000000000000" pitchFamily="50" charset="-128"/>
              </a:rPr>
              <a:t>◇</a:t>
            </a:r>
            <a:r>
              <a:rPr lang="ja" altLang="ja-JP" sz="2600" dirty="0">
                <a:latin typeface="HG丸ｺﾞｼｯｸM-PRO" panose="020F0600000000000000" pitchFamily="50" charset="-128"/>
                <a:ea typeface="HG丸ｺﾞｼｯｸM-PRO" panose="020F0600000000000000" pitchFamily="50" charset="-128"/>
              </a:rPr>
              <a:t>認定こども園</a:t>
            </a:r>
            <a:r>
              <a:rPr lang="ja-JP" altLang="en-US" sz="2600" dirty="0">
                <a:latin typeface="HG丸ｺﾞｼｯｸM-PRO" panose="020F0600000000000000" pitchFamily="50" charset="-128"/>
                <a:ea typeface="HG丸ｺﾞｼｯｸM-PRO" panose="020F0600000000000000" pitchFamily="50" charset="-128"/>
              </a:rPr>
              <a:t>化</a:t>
            </a:r>
            <a:r>
              <a:rPr lang="ja" altLang="ja-JP" sz="2600" dirty="0">
                <a:latin typeface="HG丸ｺﾞｼｯｸM-PRO" panose="020F0600000000000000" pitchFamily="50" charset="-128"/>
                <a:ea typeface="HG丸ｺﾞｼｯｸM-PRO" panose="020F0600000000000000" pitchFamily="50" charset="-128"/>
              </a:rPr>
              <a:t>に関する</a:t>
            </a:r>
            <a:r>
              <a:rPr lang="en-US" altLang="ja" sz="2600" dirty="0">
                <a:latin typeface="HG丸ｺﾞｼｯｸM-PRO" panose="020F0600000000000000" pitchFamily="50" charset="-128"/>
                <a:ea typeface="HG丸ｺﾞｼｯｸM-PRO" panose="020F0600000000000000" pitchFamily="50" charset="-128"/>
              </a:rPr>
              <a:t>Q&amp;A</a:t>
            </a:r>
            <a:r>
              <a:rPr lang="ja-JP" altLang="en-US" sz="2600" dirty="0">
                <a:latin typeface="HG丸ｺﾞｼｯｸM-PRO" panose="020F0600000000000000" pitchFamily="50" charset="-128"/>
                <a:ea typeface="HG丸ｺﾞｼｯｸM-PRO" panose="020F0600000000000000" pitchFamily="50" charset="-128"/>
              </a:rPr>
              <a:t>  　　　   </a:t>
            </a:r>
            <a:r>
              <a:rPr lang="en-US" altLang="ja-JP" sz="2600" dirty="0">
                <a:latin typeface="HG丸ｺﾞｼｯｸM-PRO" panose="020F0600000000000000" pitchFamily="50" charset="-128"/>
                <a:ea typeface="HG丸ｺﾞｼｯｸM-PRO" panose="020F0600000000000000" pitchFamily="50" charset="-128"/>
              </a:rPr>
              <a:t>P2</a:t>
            </a:r>
            <a:r>
              <a:rPr lang="ja-JP" altLang="en-US" sz="2600" dirty="0">
                <a:latin typeface="HG丸ｺﾞｼｯｸM-PRO" panose="020F0600000000000000" pitchFamily="50" charset="-128"/>
                <a:ea typeface="HG丸ｺﾞｼｯｸM-PRO" panose="020F0600000000000000" pitchFamily="50" charset="-128"/>
              </a:rPr>
              <a:t>５</a:t>
            </a:r>
            <a:endParaRPr lang="en-US" altLang="ja-JP" sz="2600" dirty="0">
              <a:latin typeface="HG丸ｺﾞｼｯｸM-PRO" panose="020F0600000000000000" pitchFamily="50" charset="-128"/>
              <a:ea typeface="HG丸ｺﾞｼｯｸM-PRO" panose="020F0600000000000000" pitchFamily="50" charset="-128"/>
            </a:endParaRP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66928" y="1609344"/>
            <a:ext cx="8592312" cy="4462844"/>
          </a:xfrm>
          <a:prstGeom prst="rect">
            <a:avLst/>
          </a:prstGeom>
          <a:noFill/>
        </p:spPr>
        <p:txBody>
          <a:bodyPr lIns="0" tIns="0" rIns="0" bIns="0">
            <a:noAutofit/>
          </a:bodyPr>
          <a:lstStyle/>
          <a:p>
            <a:pPr indent="0">
              <a:spcAft>
                <a:spcPts val="1330"/>
              </a:spcAft>
            </a:pPr>
            <a:r>
              <a:rPr lang="ja-JP" altLang="en-US" sz="2400" dirty="0">
                <a:latin typeface="HG丸ｺﾞｼｯｸM-PRO" panose="020F0600000000000000" pitchFamily="50" charset="-128"/>
                <a:ea typeface="HG丸ｺﾞｼｯｸM-PRO" panose="020F0600000000000000" pitchFamily="50" charset="-128"/>
              </a:rPr>
              <a:t>① 全ての園児に対し、食の安全や衛生管理等、基準に沿った給食を提供します。</a:t>
            </a:r>
          </a:p>
          <a:p>
            <a:pPr indent="0">
              <a:spcAft>
                <a:spcPts val="1330"/>
              </a:spcAft>
            </a:pPr>
            <a:r>
              <a:rPr lang="ja-JP" altLang="en-US" sz="2400" dirty="0">
                <a:latin typeface="HG丸ｺﾞｼｯｸM-PRO" panose="020F0600000000000000" pitchFamily="50" charset="-128"/>
                <a:ea typeface="HG丸ｺﾞｼｯｸM-PRO" panose="020F0600000000000000" pitchFamily="50" charset="-128"/>
              </a:rPr>
              <a:t>② 学びの連続性を踏まえた教育・保育の充実と、特別な支援を必要とする園児の一貫した施設利用が可能です。</a:t>
            </a:r>
          </a:p>
          <a:p>
            <a:pPr indent="0">
              <a:spcAft>
                <a:spcPts val="1330"/>
              </a:spcAft>
            </a:pPr>
            <a:r>
              <a:rPr lang="ja-JP" altLang="en-US" sz="2400" dirty="0">
                <a:latin typeface="HG丸ｺﾞｼｯｸM-PRO" panose="020F0600000000000000" pitchFamily="50" charset="-128"/>
                <a:ea typeface="HG丸ｺﾞｼｯｸM-PRO" panose="020F0600000000000000" pitchFamily="50" charset="-128"/>
              </a:rPr>
              <a:t>③ 地域の子育て相談などの子育て支援の役割を果たします。</a:t>
            </a:r>
            <a:endParaRPr lang="en-US" altLang="ja-JP" sz="2400" dirty="0">
              <a:latin typeface="HG丸ｺﾞｼｯｸM-PRO" panose="020F0600000000000000" pitchFamily="50" charset="-128"/>
              <a:ea typeface="HG丸ｺﾞｼｯｸM-PRO" panose="020F0600000000000000" pitchFamily="50" charset="-128"/>
            </a:endParaRPr>
          </a:p>
          <a:p>
            <a:pPr>
              <a:spcAft>
                <a:spcPts val="1330"/>
              </a:spcAft>
            </a:pPr>
            <a:r>
              <a:rPr lang="ja-JP" altLang="en-US" sz="2400" dirty="0">
                <a:latin typeface="HG丸ｺﾞｼｯｸM-PRO" panose="020F0600000000000000" pitchFamily="50" charset="-128"/>
                <a:ea typeface="HG丸ｺﾞｼｯｸM-PRO" panose="020F0600000000000000" pitchFamily="50" charset="-128"/>
              </a:rPr>
              <a:t>④１号認定こどものバス送迎は当面運行を継続します。</a:t>
            </a:r>
            <a:endParaRPr lang="en-US" altLang="ja-JP" sz="2400" dirty="0">
              <a:latin typeface="HG丸ｺﾞｼｯｸM-PRO" panose="020F0600000000000000" pitchFamily="50" charset="-128"/>
              <a:ea typeface="HG丸ｺﾞｼｯｸM-PRO" panose="020F0600000000000000" pitchFamily="50" charset="-128"/>
            </a:endParaRPr>
          </a:p>
          <a:p>
            <a:pPr>
              <a:spcAft>
                <a:spcPts val="1330"/>
              </a:spcAft>
            </a:pPr>
            <a:r>
              <a:rPr lang="ja-JP" altLang="en-US" sz="2400" dirty="0">
                <a:latin typeface="HG丸ｺﾞｼｯｸM-PRO" panose="020F0600000000000000" pitchFamily="50" charset="-128"/>
                <a:ea typeface="HG丸ｺﾞｼｯｸM-PRO" panose="020F0600000000000000" pitchFamily="50" charset="-128"/>
              </a:rPr>
              <a:t>⑤１号認定こどもの利用年齢を３歳児以上に拡大します</a:t>
            </a:r>
            <a:endParaRPr lang="en-US" altLang="ja-JP" sz="2400" dirty="0">
              <a:latin typeface="HG丸ｺﾞｼｯｸM-PRO" panose="020F0600000000000000" pitchFamily="50" charset="-128"/>
              <a:ea typeface="HG丸ｺﾞｼｯｸM-PRO" panose="020F0600000000000000" pitchFamily="50" charset="-128"/>
            </a:endParaRPr>
          </a:p>
          <a:p>
            <a:pPr>
              <a:spcAft>
                <a:spcPts val="1330"/>
              </a:spcAft>
            </a:pPr>
            <a:r>
              <a:rPr lang="ja-JP" altLang="en-US" sz="2400" dirty="0">
                <a:latin typeface="HG丸ｺﾞｼｯｸM-PRO" panose="020F0600000000000000" pitchFamily="50" charset="-128"/>
                <a:ea typeface="HG丸ｺﾞｼｯｸM-PRO" panose="020F0600000000000000" pitchFamily="50" charset="-128"/>
              </a:rPr>
              <a:t>⑥ 幼保連携型認定こども園教育・保育要領に基づいた、幅広い年齢の就学前教育・保育を実践します</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1330"/>
              </a:spcAft>
            </a:pPr>
            <a:endParaRPr lang="ja-JP" altLang="en-US" sz="2400" dirty="0">
              <a:latin typeface="HG丸ｺﾞｼｯｸM-PRO" panose="020F0600000000000000" pitchFamily="50" charset="-128"/>
              <a:ea typeface="HG丸ｺﾞｼｯｸM-PRO" panose="020F0600000000000000" pitchFamily="50" charset="-128"/>
            </a:endParaRPr>
          </a:p>
          <a:p>
            <a:pPr indent="0">
              <a:spcAft>
                <a:spcPts val="1330"/>
              </a:spcAft>
            </a:pPr>
            <a:endParaRPr lang="ja" sz="24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80576" y="6473952"/>
            <a:ext cx="158496" cy="158496"/>
          </a:xfrm>
          <a:prstGeom prst="rect">
            <a:avLst/>
          </a:prstGeom>
          <a:noFill/>
        </p:spPr>
        <p:txBody>
          <a:bodyPr wrap="none" lIns="0" tIns="0" rIns="0" bIns="0">
            <a:noAutofit/>
          </a:bodyPr>
          <a:lstStyle/>
          <a:p>
            <a:pPr indent="0"/>
            <a:r>
              <a:rPr lang="ja-JP" altLang="en-US" sz="1000" dirty="0">
                <a:solidFill>
                  <a:srgbClr val="898989"/>
                </a:solidFill>
                <a:latin typeface="Arial"/>
              </a:rPr>
              <a:t>１９</a:t>
            </a:r>
            <a:endParaRPr lang="en-US" sz="1000" dirty="0">
              <a:solidFill>
                <a:srgbClr val="898989"/>
              </a:solidFill>
              <a:latin typeface="Arial"/>
            </a:endParaRPr>
          </a:p>
        </p:txBody>
      </p:sp>
      <p:sp>
        <p:nvSpPr>
          <p:cNvPr id="6" name="四角形: 角を丸くする 5">
            <a:extLst>
              <a:ext uri="{FF2B5EF4-FFF2-40B4-BE49-F238E27FC236}">
                <a16:creationId xmlns:a16="http://schemas.microsoft.com/office/drawing/2014/main" xmlns="" id="{0F13D835-EFFD-49D3-8ADB-51D6B6085264}"/>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a:t>
            </a:r>
            <a:r>
              <a:rPr lang="ja-JP" altLang="en-US" sz="3600" dirty="0"/>
              <a:t>認定こども園の運営について</a:t>
            </a:r>
            <a:endParaRPr kumimoji="1" lang="ja-JP" altLang="en-US" sz="3600" dirty="0"/>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83624" y="6473952"/>
            <a:ext cx="155448" cy="158496"/>
          </a:xfrm>
          <a:prstGeom prst="rect">
            <a:avLst/>
          </a:prstGeom>
          <a:noFill/>
        </p:spPr>
        <p:txBody>
          <a:bodyPr wrap="none" lIns="0" tIns="0" rIns="0" bIns="0">
            <a:noAutofit/>
          </a:bodyPr>
          <a:lstStyle/>
          <a:p>
            <a:pPr indent="0"/>
            <a:r>
              <a:rPr lang="en-US" sz="1000" dirty="0">
                <a:solidFill>
                  <a:srgbClr val="898989"/>
                </a:solidFill>
                <a:latin typeface="Arial"/>
              </a:rPr>
              <a:t>2</a:t>
            </a:r>
            <a:r>
              <a:rPr lang="ja-JP" altLang="en-US" sz="1000" dirty="0">
                <a:solidFill>
                  <a:srgbClr val="898989"/>
                </a:solidFill>
                <a:latin typeface="Arial"/>
              </a:rPr>
              <a:t>０</a:t>
            </a:r>
            <a:endParaRPr lang="en-US" sz="1000" dirty="0">
              <a:solidFill>
                <a:srgbClr val="898989"/>
              </a:solidFill>
              <a:latin typeface="Arial"/>
            </a:endParaRPr>
          </a:p>
        </p:txBody>
      </p:sp>
      <p:sp>
        <p:nvSpPr>
          <p:cNvPr id="6" name="四角形: 角を丸くする 5">
            <a:extLst>
              <a:ext uri="{FF2B5EF4-FFF2-40B4-BE49-F238E27FC236}">
                <a16:creationId xmlns:a16="http://schemas.microsoft.com/office/drawing/2014/main" xmlns="" id="{07AFB62C-82BE-4DEE-A483-2F13C054D50A}"/>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認定こども園の１日のながれ</a:t>
            </a:r>
          </a:p>
        </p:txBody>
      </p:sp>
      <p:graphicFrame>
        <p:nvGraphicFramePr>
          <p:cNvPr id="8" name="表 7">
            <a:extLst>
              <a:ext uri="{FF2B5EF4-FFF2-40B4-BE49-F238E27FC236}">
                <a16:creationId xmlns:a16="http://schemas.microsoft.com/office/drawing/2014/main" xmlns="" id="{69EA35BB-C9AD-4B25-AACF-2328D26CE036}"/>
              </a:ext>
            </a:extLst>
          </p:cNvPr>
          <p:cNvGraphicFramePr>
            <a:graphicFrameLocks noGrp="1"/>
          </p:cNvGraphicFramePr>
          <p:nvPr>
            <p:extLst>
              <p:ext uri="{D42A27DB-BD31-4B8C-83A1-F6EECF244321}">
                <p14:modId xmlns:p14="http://schemas.microsoft.com/office/powerpoint/2010/main" val="4231107317"/>
              </p:ext>
            </p:extLst>
          </p:nvPr>
        </p:nvGraphicFramePr>
        <p:xfrm>
          <a:off x="614364" y="1205791"/>
          <a:ext cx="6615111" cy="5187483"/>
        </p:xfrm>
        <a:graphic>
          <a:graphicData uri="http://schemas.openxmlformats.org/drawingml/2006/table">
            <a:tbl>
              <a:tblPr firstRow="1" bandRow="1">
                <a:effectLst>
                  <a:outerShdw blurRad="50800" dist="38100" dir="2700000" algn="tl" rotWithShape="0">
                    <a:prstClr val="black">
                      <a:alpha val="40000"/>
                    </a:prstClr>
                  </a:outerShdw>
                </a:effectLst>
                <a:tableStyleId>{93296810-A885-4BE3-A3E7-6D5BEEA58F35}</a:tableStyleId>
              </a:tblPr>
              <a:tblGrid>
                <a:gridCol w="1451756">
                  <a:extLst>
                    <a:ext uri="{9D8B030D-6E8A-4147-A177-3AD203B41FA5}">
                      <a16:colId xmlns:a16="http://schemas.microsoft.com/office/drawing/2014/main" xmlns="" val="2967967215"/>
                    </a:ext>
                  </a:extLst>
                </a:gridCol>
                <a:gridCol w="1848655">
                  <a:extLst>
                    <a:ext uri="{9D8B030D-6E8A-4147-A177-3AD203B41FA5}">
                      <a16:colId xmlns:a16="http://schemas.microsoft.com/office/drawing/2014/main" xmlns="" val="4211525857"/>
                    </a:ext>
                  </a:extLst>
                </a:gridCol>
                <a:gridCol w="1657350">
                  <a:extLst>
                    <a:ext uri="{9D8B030D-6E8A-4147-A177-3AD203B41FA5}">
                      <a16:colId xmlns:a16="http://schemas.microsoft.com/office/drawing/2014/main" xmlns="" val="3056822406"/>
                    </a:ext>
                  </a:extLst>
                </a:gridCol>
                <a:gridCol w="1657350">
                  <a:extLst>
                    <a:ext uri="{9D8B030D-6E8A-4147-A177-3AD203B41FA5}">
                      <a16:colId xmlns:a16="http://schemas.microsoft.com/office/drawing/2014/main" xmlns="" val="658332714"/>
                    </a:ext>
                  </a:extLst>
                </a:gridCol>
              </a:tblGrid>
              <a:tr h="411616">
                <a:tc rowSpan="2">
                  <a:txBody>
                    <a:bodyP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０～３歳児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３～５歳児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extLst>
                  <a:ext uri="{0D108BD9-81ED-4DB2-BD59-A6C34878D82A}">
                    <a16:rowId xmlns:a16="http://schemas.microsoft.com/office/drawing/2014/main" xmlns="" val="2171827323"/>
                  </a:ext>
                </a:extLst>
              </a:tr>
              <a:tr h="411616">
                <a:tc vMerge="1">
                  <a:txBody>
                    <a:bodyPr/>
                    <a:lstStyle/>
                    <a:p>
                      <a:endParaRPr kumimoji="1" lang="ja-JP" altLang="en-US" dirty="0"/>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dirty="0">
                          <a:solidFill>
                            <a:schemeClr val="bg1"/>
                          </a:solidFill>
                          <a:latin typeface="HG丸ｺﾞｼｯｸM-PRO" panose="020F0600000000000000" pitchFamily="50" charset="-128"/>
                          <a:ea typeface="HG丸ｺﾞｼｯｸM-PRO" panose="020F0600000000000000" pitchFamily="50" charset="-128"/>
                        </a:rPr>
                        <a:t>３号認定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２号認定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b="1" dirty="0">
                          <a:solidFill>
                            <a:schemeClr val="bg1"/>
                          </a:solidFill>
                          <a:latin typeface="HG丸ｺﾞｼｯｸM-PRO" panose="020F0600000000000000" pitchFamily="50" charset="-128"/>
                          <a:ea typeface="HG丸ｺﾞｼｯｸM-PRO" panose="020F0600000000000000" pitchFamily="50" charset="-128"/>
                        </a:rPr>
                        <a:t>１号認定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xmlns="" val="2345797960"/>
                  </a:ext>
                </a:extLst>
              </a:tr>
              <a:tr h="4364251">
                <a:tc>
                  <a:txBody>
                    <a:bodyPr/>
                    <a:lstStyle/>
                    <a:p>
                      <a:pPr algn="ctr"/>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41323733"/>
                  </a:ext>
                </a:extLst>
              </a:tr>
            </a:tbl>
          </a:graphicData>
        </a:graphic>
      </p:graphicFrame>
      <p:sp>
        <p:nvSpPr>
          <p:cNvPr id="18" name="四角形: 角を丸くする 17">
            <a:extLst>
              <a:ext uri="{FF2B5EF4-FFF2-40B4-BE49-F238E27FC236}">
                <a16:creationId xmlns:a16="http://schemas.microsoft.com/office/drawing/2014/main" xmlns="" id="{237C236F-E7E8-4FBA-A61C-2CE1685811CE}"/>
              </a:ext>
            </a:extLst>
          </p:cNvPr>
          <p:cNvSpPr/>
          <p:nvPr/>
        </p:nvSpPr>
        <p:spPr>
          <a:xfrm>
            <a:off x="2443158" y="2588679"/>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順次登園</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19" name="四角形: 角を丸くする 18">
            <a:extLst>
              <a:ext uri="{FF2B5EF4-FFF2-40B4-BE49-F238E27FC236}">
                <a16:creationId xmlns:a16="http://schemas.microsoft.com/office/drawing/2014/main" xmlns="" id="{5D4D2AC0-0044-48F0-8194-FB74A9A00862}"/>
              </a:ext>
            </a:extLst>
          </p:cNvPr>
          <p:cNvSpPr/>
          <p:nvPr/>
        </p:nvSpPr>
        <p:spPr>
          <a:xfrm>
            <a:off x="4064705" y="2587069"/>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順次登園</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0" name="四角形: 角を丸くする 19">
            <a:extLst>
              <a:ext uri="{FF2B5EF4-FFF2-40B4-BE49-F238E27FC236}">
                <a16:creationId xmlns:a16="http://schemas.microsoft.com/office/drawing/2014/main" xmlns="" id="{AF41B993-292F-4CD9-8227-D3F173106FBA}"/>
              </a:ext>
            </a:extLst>
          </p:cNvPr>
          <p:cNvSpPr/>
          <p:nvPr/>
        </p:nvSpPr>
        <p:spPr>
          <a:xfrm>
            <a:off x="5895971" y="2709830"/>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登園</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1" name="四角形: 角を丸くする 20">
            <a:extLst>
              <a:ext uri="{FF2B5EF4-FFF2-40B4-BE49-F238E27FC236}">
                <a16:creationId xmlns:a16="http://schemas.microsoft.com/office/drawing/2014/main" xmlns="" id="{4966D192-CE7B-46DF-BC3D-5732C30DFB15}"/>
              </a:ext>
            </a:extLst>
          </p:cNvPr>
          <p:cNvSpPr/>
          <p:nvPr/>
        </p:nvSpPr>
        <p:spPr>
          <a:xfrm>
            <a:off x="2438233" y="3064368"/>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保育</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2" name="四角形: 角を丸くする 21">
            <a:extLst>
              <a:ext uri="{FF2B5EF4-FFF2-40B4-BE49-F238E27FC236}">
                <a16:creationId xmlns:a16="http://schemas.microsoft.com/office/drawing/2014/main" xmlns="" id="{3E6CAC39-E918-454D-9D2D-3BE7BC4F0CE7}"/>
              </a:ext>
            </a:extLst>
          </p:cNvPr>
          <p:cNvSpPr/>
          <p:nvPr/>
        </p:nvSpPr>
        <p:spPr>
          <a:xfrm>
            <a:off x="4538652" y="3243416"/>
            <a:ext cx="2076449"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latin typeface="HG丸ｺﾞｼｯｸM-PRO" panose="020F0600000000000000" pitchFamily="50" charset="-128"/>
                <a:ea typeface="HG丸ｺﾞｼｯｸM-PRO" panose="020F0600000000000000" pitchFamily="50" charset="-128"/>
              </a:rPr>
              <a:t>教育・保育</a:t>
            </a:r>
            <a:r>
              <a:rPr kumimoji="1" lang="en-US" altLang="ja-JP" sz="1600"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共通</a:t>
            </a:r>
            <a:r>
              <a:rPr kumimoji="1" lang="en-US" altLang="ja-JP" sz="1600" dirty="0">
                <a:latin typeface="HG丸ｺﾞｼｯｸM-PRO" panose="020F0600000000000000" pitchFamily="50" charset="-128"/>
                <a:ea typeface="HG丸ｺﾞｼｯｸM-PRO" panose="020F0600000000000000" pitchFamily="50" charset="-128"/>
              </a:rPr>
              <a:t>)</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3" name="四角形: 角を丸くする 22">
            <a:extLst>
              <a:ext uri="{FF2B5EF4-FFF2-40B4-BE49-F238E27FC236}">
                <a16:creationId xmlns:a16="http://schemas.microsoft.com/office/drawing/2014/main" xmlns="" id="{D8BC8F96-F3DE-4DC9-BFC1-4F02B0955D66}"/>
              </a:ext>
            </a:extLst>
          </p:cNvPr>
          <p:cNvSpPr/>
          <p:nvPr/>
        </p:nvSpPr>
        <p:spPr>
          <a:xfrm>
            <a:off x="2438233" y="3614879"/>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昼食</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4" name="四角形: 角を丸くする 23">
            <a:extLst>
              <a:ext uri="{FF2B5EF4-FFF2-40B4-BE49-F238E27FC236}">
                <a16:creationId xmlns:a16="http://schemas.microsoft.com/office/drawing/2014/main" xmlns="" id="{48E1D241-A8B1-473C-8C06-ECA302D45827}"/>
              </a:ext>
            </a:extLst>
          </p:cNvPr>
          <p:cNvSpPr/>
          <p:nvPr/>
        </p:nvSpPr>
        <p:spPr>
          <a:xfrm>
            <a:off x="5019767" y="3703282"/>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昼食</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5" name="四角形: 角を丸くする 24">
            <a:extLst>
              <a:ext uri="{FF2B5EF4-FFF2-40B4-BE49-F238E27FC236}">
                <a16:creationId xmlns:a16="http://schemas.microsoft.com/office/drawing/2014/main" xmlns="" id="{3205A40C-9830-49A1-8318-61356CC4C316}"/>
              </a:ext>
            </a:extLst>
          </p:cNvPr>
          <p:cNvSpPr/>
          <p:nvPr/>
        </p:nvSpPr>
        <p:spPr>
          <a:xfrm>
            <a:off x="2438232" y="4183966"/>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latin typeface="HG丸ｺﾞｼｯｸM-PRO" panose="020F0600000000000000" pitchFamily="50" charset="-128"/>
                <a:ea typeface="HG丸ｺﾞｼｯｸM-PRO" panose="020F0600000000000000" pitchFamily="50" charset="-128"/>
              </a:rPr>
              <a:t>午睡</a:t>
            </a:r>
          </a:p>
        </p:txBody>
      </p:sp>
      <p:sp>
        <p:nvSpPr>
          <p:cNvPr id="27" name="四角形: 角を丸くする 26">
            <a:extLst>
              <a:ext uri="{FF2B5EF4-FFF2-40B4-BE49-F238E27FC236}">
                <a16:creationId xmlns:a16="http://schemas.microsoft.com/office/drawing/2014/main" xmlns="" id="{78F85625-3969-42E5-B3F7-645AE1922C76}"/>
              </a:ext>
            </a:extLst>
          </p:cNvPr>
          <p:cNvSpPr/>
          <p:nvPr/>
        </p:nvSpPr>
        <p:spPr>
          <a:xfrm>
            <a:off x="5865015" y="4718165"/>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降園</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8" name="四角形: 角を丸くする 27">
            <a:extLst>
              <a:ext uri="{FF2B5EF4-FFF2-40B4-BE49-F238E27FC236}">
                <a16:creationId xmlns:a16="http://schemas.microsoft.com/office/drawing/2014/main" xmlns="" id="{139C8125-7EAF-4BBD-B2AA-7E7A7FF35718}"/>
              </a:ext>
            </a:extLst>
          </p:cNvPr>
          <p:cNvSpPr/>
          <p:nvPr/>
        </p:nvSpPr>
        <p:spPr>
          <a:xfrm>
            <a:off x="4064705" y="4718004"/>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latin typeface="HG丸ｺﾞｼｯｸM-PRO" panose="020F0600000000000000" pitchFamily="50" charset="-128"/>
                <a:ea typeface="HG丸ｺﾞｼｯｸM-PRO" panose="020F0600000000000000" pitchFamily="50" charset="-128"/>
              </a:rPr>
              <a:t>（午睡）</a:t>
            </a:r>
          </a:p>
        </p:txBody>
      </p:sp>
      <p:sp>
        <p:nvSpPr>
          <p:cNvPr id="29" name="四角形: 角を丸くする 28">
            <a:extLst>
              <a:ext uri="{FF2B5EF4-FFF2-40B4-BE49-F238E27FC236}">
                <a16:creationId xmlns:a16="http://schemas.microsoft.com/office/drawing/2014/main" xmlns="" id="{159F9DAD-CCAB-401F-936B-240B07644060}"/>
              </a:ext>
            </a:extLst>
          </p:cNvPr>
          <p:cNvSpPr/>
          <p:nvPr/>
        </p:nvSpPr>
        <p:spPr>
          <a:xfrm>
            <a:off x="4064704" y="5192312"/>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保育</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0" name="四角形: 角を丸くする 29">
            <a:extLst>
              <a:ext uri="{FF2B5EF4-FFF2-40B4-BE49-F238E27FC236}">
                <a16:creationId xmlns:a16="http://schemas.microsoft.com/office/drawing/2014/main" xmlns="" id="{F4F6C911-1587-46FF-B9BC-A0B7DB99303C}"/>
              </a:ext>
            </a:extLst>
          </p:cNvPr>
          <p:cNvSpPr/>
          <p:nvPr/>
        </p:nvSpPr>
        <p:spPr>
          <a:xfrm>
            <a:off x="762725" y="2148922"/>
            <a:ext cx="1128713" cy="359855"/>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latin typeface="HG丸ｺﾞｼｯｸM-PRO" panose="020F0600000000000000" pitchFamily="50" charset="-128"/>
                <a:ea typeface="HG丸ｺﾞｼｯｸM-PRO" panose="020F0600000000000000" pitchFamily="50" charset="-128"/>
              </a:rPr>
              <a:t>７：</a:t>
            </a:r>
            <a:r>
              <a:rPr lang="ja-JP" altLang="en-US" sz="1600" dirty="0">
                <a:latin typeface="HG丸ｺﾞｼｯｸM-PRO" panose="020F0600000000000000" pitchFamily="50" charset="-128"/>
                <a:ea typeface="HG丸ｺﾞｼｯｸM-PRO" panose="020F0600000000000000" pitchFamily="50" charset="-128"/>
              </a:rPr>
              <a:t>０</a:t>
            </a:r>
            <a:r>
              <a:rPr lang="en-US" altLang="ja-JP" sz="1600" dirty="0" smtClean="0">
                <a:latin typeface="HG丸ｺﾞｼｯｸM-PRO" panose="020F0600000000000000" pitchFamily="50" charset="-128"/>
                <a:ea typeface="HG丸ｺﾞｼｯｸM-PRO" panose="020F0600000000000000" pitchFamily="50" charset="-128"/>
              </a:rPr>
              <a:t>0</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1" name="四角形: 角を丸くする 30">
            <a:extLst>
              <a:ext uri="{FF2B5EF4-FFF2-40B4-BE49-F238E27FC236}">
                <a16:creationId xmlns:a16="http://schemas.microsoft.com/office/drawing/2014/main" xmlns="" id="{64551A07-9332-4EDF-B285-C34551E03A12}"/>
              </a:ext>
            </a:extLst>
          </p:cNvPr>
          <p:cNvSpPr/>
          <p:nvPr/>
        </p:nvSpPr>
        <p:spPr>
          <a:xfrm>
            <a:off x="762724" y="2695047"/>
            <a:ext cx="1128713" cy="359855"/>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a:latin typeface="HG丸ｺﾞｼｯｸM-PRO" panose="020F0600000000000000" pitchFamily="50" charset="-128"/>
                <a:ea typeface="HG丸ｺﾞｼｯｸM-PRO" panose="020F0600000000000000" pitchFamily="50" charset="-128"/>
              </a:rPr>
              <a:t>9</a:t>
            </a:r>
            <a:r>
              <a:rPr lang="ja-JP" altLang="en-US" sz="1600" dirty="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00</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2" name="四角形: 角を丸くする 31">
            <a:extLst>
              <a:ext uri="{FF2B5EF4-FFF2-40B4-BE49-F238E27FC236}">
                <a16:creationId xmlns:a16="http://schemas.microsoft.com/office/drawing/2014/main" xmlns="" id="{C2D5A32C-D0A3-4615-B284-7865DB6C21A3}"/>
              </a:ext>
            </a:extLst>
          </p:cNvPr>
          <p:cNvSpPr/>
          <p:nvPr/>
        </p:nvSpPr>
        <p:spPr>
          <a:xfrm>
            <a:off x="772249" y="3718990"/>
            <a:ext cx="1128713" cy="359855"/>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a:latin typeface="HG丸ｺﾞｼｯｸM-PRO" panose="020F0600000000000000" pitchFamily="50" charset="-128"/>
                <a:ea typeface="HG丸ｺﾞｼｯｸM-PRO" panose="020F0600000000000000" pitchFamily="50" charset="-128"/>
              </a:rPr>
              <a:t>12</a:t>
            </a:r>
            <a:r>
              <a:rPr lang="ja-JP" altLang="en-US" sz="1600" dirty="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00</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3" name="四角形: 角を丸くする 32">
            <a:extLst>
              <a:ext uri="{FF2B5EF4-FFF2-40B4-BE49-F238E27FC236}">
                <a16:creationId xmlns:a16="http://schemas.microsoft.com/office/drawing/2014/main" xmlns="" id="{4E42A6B6-67E2-4C6D-BACE-8F3526D92D86}"/>
              </a:ext>
            </a:extLst>
          </p:cNvPr>
          <p:cNvSpPr/>
          <p:nvPr/>
        </p:nvSpPr>
        <p:spPr>
          <a:xfrm>
            <a:off x="776678" y="4641871"/>
            <a:ext cx="1128713" cy="359855"/>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a:latin typeface="HG丸ｺﾞｼｯｸM-PRO" panose="020F0600000000000000" pitchFamily="50" charset="-128"/>
                <a:ea typeface="HG丸ｺﾞｼｯｸM-PRO" panose="020F0600000000000000" pitchFamily="50" charset="-128"/>
              </a:rPr>
              <a:t>14</a:t>
            </a:r>
            <a:r>
              <a:rPr lang="ja-JP" altLang="en-US" sz="1600" dirty="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00</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4" name="四角形: 角を丸くする 33">
            <a:extLst>
              <a:ext uri="{FF2B5EF4-FFF2-40B4-BE49-F238E27FC236}">
                <a16:creationId xmlns:a16="http://schemas.microsoft.com/office/drawing/2014/main" xmlns="" id="{C1E83681-8BCE-4442-9FCC-1650FCE2899C}"/>
              </a:ext>
            </a:extLst>
          </p:cNvPr>
          <p:cNvSpPr/>
          <p:nvPr/>
        </p:nvSpPr>
        <p:spPr>
          <a:xfrm>
            <a:off x="2452520" y="4901778"/>
            <a:ext cx="1128713"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HG丸ｺﾞｼｯｸM-PRO" panose="020F0600000000000000" pitchFamily="50" charset="-128"/>
                <a:ea typeface="HG丸ｺﾞｼｯｸM-PRO" panose="020F0600000000000000" pitchFamily="50" charset="-128"/>
              </a:rPr>
              <a:t>保育</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5" name="四角形: 角を丸くする 34">
            <a:extLst>
              <a:ext uri="{FF2B5EF4-FFF2-40B4-BE49-F238E27FC236}">
                <a16:creationId xmlns:a16="http://schemas.microsoft.com/office/drawing/2014/main" xmlns="" id="{8AF9C7E9-9AF1-4C98-928D-51287FB480D2}"/>
              </a:ext>
            </a:extLst>
          </p:cNvPr>
          <p:cNvSpPr/>
          <p:nvPr/>
        </p:nvSpPr>
        <p:spPr>
          <a:xfrm>
            <a:off x="786200" y="5408639"/>
            <a:ext cx="1128713" cy="359855"/>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a:latin typeface="HG丸ｺﾞｼｯｸM-PRO" panose="020F0600000000000000" pitchFamily="50" charset="-128"/>
                <a:ea typeface="HG丸ｺﾞｼｯｸM-PRO" panose="020F0600000000000000" pitchFamily="50" charset="-128"/>
              </a:rPr>
              <a:t>17</a:t>
            </a:r>
            <a:r>
              <a:rPr lang="ja-JP" altLang="en-US" sz="1600" dirty="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00</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37" name="四角形: 角を丸くする 36">
            <a:extLst>
              <a:ext uri="{FF2B5EF4-FFF2-40B4-BE49-F238E27FC236}">
                <a16:creationId xmlns:a16="http://schemas.microsoft.com/office/drawing/2014/main" xmlns="" id="{391AD125-B496-420D-BBB2-C02EAD089954}"/>
              </a:ext>
            </a:extLst>
          </p:cNvPr>
          <p:cNvSpPr/>
          <p:nvPr/>
        </p:nvSpPr>
        <p:spPr>
          <a:xfrm>
            <a:off x="3224052" y="5643108"/>
            <a:ext cx="1355000"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latin typeface="HG丸ｺﾞｼｯｸM-PRO" panose="020F0600000000000000" pitchFamily="50" charset="-128"/>
                <a:ea typeface="HG丸ｺﾞｼｯｸM-PRO" panose="020F0600000000000000" pitchFamily="50" charset="-128"/>
              </a:rPr>
              <a:t>順次降園</a:t>
            </a:r>
          </a:p>
        </p:txBody>
      </p:sp>
      <p:sp>
        <p:nvSpPr>
          <p:cNvPr id="39" name="四角形: 角を丸くする 38">
            <a:extLst>
              <a:ext uri="{FF2B5EF4-FFF2-40B4-BE49-F238E27FC236}">
                <a16:creationId xmlns:a16="http://schemas.microsoft.com/office/drawing/2014/main" xmlns="" id="{C63B67B1-B1C4-480C-8455-75DE02594CBB}"/>
              </a:ext>
            </a:extLst>
          </p:cNvPr>
          <p:cNvSpPr/>
          <p:nvPr/>
        </p:nvSpPr>
        <p:spPr>
          <a:xfrm>
            <a:off x="4545898" y="4194877"/>
            <a:ext cx="2076449" cy="35985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latin typeface="HG丸ｺﾞｼｯｸM-PRO" panose="020F0600000000000000" pitchFamily="50" charset="-128"/>
                <a:ea typeface="HG丸ｺﾞｼｯｸM-PRO" panose="020F0600000000000000" pitchFamily="50" charset="-128"/>
              </a:rPr>
              <a:t>教育・保育</a:t>
            </a:r>
            <a:r>
              <a:rPr kumimoji="1" lang="en-US" altLang="ja-JP" sz="1600"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共通</a:t>
            </a:r>
            <a:r>
              <a:rPr kumimoji="1" lang="en-US" altLang="ja-JP" sz="1600" dirty="0">
                <a:latin typeface="HG丸ｺﾞｼｯｸM-PRO" panose="020F0600000000000000" pitchFamily="50" charset="-128"/>
                <a:ea typeface="HG丸ｺﾞｼｯｸM-PRO" panose="020F0600000000000000" pitchFamily="50" charset="-128"/>
              </a:rPr>
              <a:t>)</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0" name="正方形/長方形 39">
            <a:extLst>
              <a:ext uri="{FF2B5EF4-FFF2-40B4-BE49-F238E27FC236}">
                <a16:creationId xmlns:a16="http://schemas.microsoft.com/office/drawing/2014/main" xmlns="" id="{6ADBB871-CA52-40B1-9212-85F4C18A963F}"/>
              </a:ext>
            </a:extLst>
          </p:cNvPr>
          <p:cNvSpPr/>
          <p:nvPr/>
        </p:nvSpPr>
        <p:spPr>
          <a:xfrm>
            <a:off x="7343208" y="4726111"/>
            <a:ext cx="2164021" cy="1482220"/>
          </a:xfrm>
          <a:prstGeom prst="rect">
            <a:avLst/>
          </a:prstGeom>
          <a:solidFill>
            <a:schemeClr val="bg1"/>
          </a:solidFill>
        </p:spPr>
        <p:txBody>
          <a:bodyPr lIns="0" tIns="0" rIns="0" bIns="0">
            <a:noAutofit/>
          </a:bodyPr>
          <a:lstStyle/>
          <a:p>
            <a:pPr indent="0">
              <a:spcAft>
                <a:spcPts val="1260"/>
              </a:spcAft>
            </a:pPr>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共通利用時間</a:t>
            </a:r>
            <a:r>
              <a:rPr lang="en-US" altLang="ja-JP" sz="1600" dirty="0">
                <a:latin typeface="HG丸ｺﾞｼｯｸM-PRO" panose="020F0600000000000000" pitchFamily="50" charset="-128"/>
                <a:ea typeface="HG丸ｺﾞｼｯｸM-PRO" panose="020F0600000000000000" pitchFamily="50" charset="-128"/>
              </a:rPr>
              <a:t>】</a:t>
            </a:r>
          </a:p>
          <a:p>
            <a:pPr indent="0">
              <a:spcAft>
                <a:spcPts val="1260"/>
              </a:spcAft>
            </a:pPr>
            <a:r>
              <a:rPr lang="ja-JP" altLang="en-US" sz="1600" dirty="0">
                <a:latin typeface="HG丸ｺﾞｼｯｸM-PRO" panose="020F0600000000000000" pitchFamily="50" charset="-128"/>
                <a:ea typeface="HG丸ｺﾞｼｯｸM-PRO" panose="020F0600000000000000" pitchFamily="50" charset="-128"/>
              </a:rPr>
              <a:t>年齢ごとに学級で活動し、全員が一緒に遊んだり給食を食べたりします。</a:t>
            </a:r>
          </a:p>
        </p:txBody>
      </p:sp>
      <p:sp>
        <p:nvSpPr>
          <p:cNvPr id="38" name="四角形: 角を丸くする 34">
            <a:extLst>
              <a:ext uri="{FF2B5EF4-FFF2-40B4-BE49-F238E27FC236}">
                <a16:creationId xmlns:a16="http://schemas.microsoft.com/office/drawing/2014/main" xmlns="" id="{8AF9C7E9-9AF1-4C98-928D-51287FB480D2}"/>
              </a:ext>
            </a:extLst>
          </p:cNvPr>
          <p:cNvSpPr/>
          <p:nvPr/>
        </p:nvSpPr>
        <p:spPr>
          <a:xfrm>
            <a:off x="786200" y="5848476"/>
            <a:ext cx="1128713" cy="359855"/>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600" dirty="0" smtClean="0">
                <a:latin typeface="HG丸ｺﾞｼｯｸM-PRO" panose="020F0600000000000000" pitchFamily="50" charset="-128"/>
                <a:ea typeface="HG丸ｺﾞｼｯｸM-PRO" panose="020F0600000000000000" pitchFamily="50" charset="-128"/>
              </a:rPr>
              <a:t>1</a:t>
            </a:r>
            <a:r>
              <a:rPr lang="ja-JP" altLang="en-US" sz="1600" dirty="0" smtClean="0">
                <a:latin typeface="HG丸ｺﾞｼｯｸM-PRO" panose="020F0600000000000000" pitchFamily="50" charset="-128"/>
                <a:ea typeface="HG丸ｺﾞｼｯｸM-PRO" panose="020F0600000000000000" pitchFamily="50" charset="-128"/>
              </a:rPr>
              <a:t>９：</a:t>
            </a:r>
            <a:r>
              <a:rPr lang="en-US" altLang="ja-JP" sz="1600" dirty="0" smtClean="0">
                <a:latin typeface="HG丸ｺﾞｼｯｸM-PRO" panose="020F0600000000000000" pitchFamily="50" charset="-128"/>
                <a:ea typeface="HG丸ｺﾞｼｯｸM-PRO" panose="020F0600000000000000" pitchFamily="50" charset="-128"/>
              </a:rPr>
              <a:t>00</a:t>
            </a:r>
            <a:endParaRPr kumimoji="1" lang="ja-JP" altLang="en-US" sz="1600" dirty="0">
              <a:latin typeface="HG丸ｺﾞｼｯｸM-PRO" panose="020F0600000000000000" pitchFamily="50" charset="-128"/>
              <a:ea typeface="HG丸ｺﾞｼｯｸM-PRO" panose="020F0600000000000000" pitchFamily="50" charset="-128"/>
            </a:endParaRP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0" y="1075944"/>
            <a:ext cx="9906000" cy="2974848"/>
          </a:xfrm>
          <a:prstGeom prst="rect">
            <a:avLst/>
          </a:prstGeom>
        </p:spPr>
      </p:pic>
      <p:sp>
        <p:nvSpPr>
          <p:cNvPr id="3" name="正方形/長方形 2"/>
          <p:cNvSpPr/>
          <p:nvPr/>
        </p:nvSpPr>
        <p:spPr>
          <a:xfrm>
            <a:off x="2639568" y="4666488"/>
            <a:ext cx="4959096" cy="591312"/>
          </a:xfrm>
          <a:prstGeom prst="rect">
            <a:avLst/>
          </a:prstGeom>
          <a:noFill/>
        </p:spPr>
        <p:txBody>
          <a:bodyPr wrap="none" lIns="0" tIns="0" rIns="0" bIns="0">
            <a:noAutofit/>
          </a:bodyPr>
          <a:lstStyle/>
          <a:p>
            <a:pPr indent="0"/>
            <a:r>
              <a:rPr lang="en-US" sz="4000" dirty="0" err="1">
                <a:latin typeface="ＭＳ ゴシック" panose="020B0609070205080204" pitchFamily="49" charset="-128"/>
                <a:ea typeface="ＭＳ ゴシック" panose="020B0609070205080204" pitchFamily="49" charset="-128"/>
              </a:rPr>
              <a:t>認定こども園の利用</a:t>
            </a:r>
            <a:endParaRPr lang="en-US" sz="4000"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59240" y="6473952"/>
            <a:ext cx="179832" cy="158496"/>
          </a:xfrm>
          <a:prstGeom prst="rect">
            <a:avLst/>
          </a:prstGeom>
          <a:noFill/>
        </p:spPr>
        <p:txBody>
          <a:bodyPr wrap="none" lIns="0" tIns="0" rIns="0" bIns="0">
            <a:noAutofit/>
          </a:bodyPr>
          <a:lstStyle/>
          <a:p>
            <a:pPr indent="0"/>
            <a:r>
              <a:rPr lang="en-US" sz="1000" dirty="0">
                <a:solidFill>
                  <a:srgbClr val="898989"/>
                </a:solidFill>
                <a:latin typeface="Arial"/>
              </a:rPr>
              <a:t>2</a:t>
            </a:r>
            <a:r>
              <a:rPr lang="ja-JP" altLang="en-US" sz="1000" dirty="0">
                <a:solidFill>
                  <a:srgbClr val="898989"/>
                </a:solidFill>
                <a:latin typeface="Arial"/>
              </a:rPr>
              <a:t>１</a:t>
            </a:r>
            <a:endParaRPr lang="en-US" sz="1000" dirty="0">
              <a:solidFill>
                <a:srgbClr val="898989"/>
              </a:solidFill>
              <a:latin typeface="Arial"/>
            </a:endParaRP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774192" y="4440936"/>
            <a:ext cx="7583424" cy="2009490"/>
          </a:xfrm>
          <a:prstGeom prst="rect">
            <a:avLst/>
          </a:prstGeom>
        </p:spPr>
      </p:pic>
      <p:sp>
        <p:nvSpPr>
          <p:cNvPr id="4" name="正方形/長方形 3"/>
          <p:cNvSpPr/>
          <p:nvPr/>
        </p:nvSpPr>
        <p:spPr>
          <a:xfrm>
            <a:off x="566928" y="1307592"/>
            <a:ext cx="8610600" cy="2507171"/>
          </a:xfrm>
          <a:prstGeom prst="rect">
            <a:avLst/>
          </a:prstGeom>
          <a:noFill/>
        </p:spPr>
        <p:txBody>
          <a:bodyPr lIns="0" tIns="0" rIns="0" bIns="0">
            <a:no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a:t>
            </a:r>
            <a:r>
              <a:rPr lang="en-US" sz="2400" dirty="0" err="1">
                <a:latin typeface="HG丸ｺﾞｼｯｸM-PRO" panose="020F0600000000000000" pitchFamily="50" charset="-128"/>
                <a:ea typeface="HG丸ｺﾞｼｯｸM-PRO" panose="020F0600000000000000" pitchFamily="50" charset="-128"/>
              </a:rPr>
              <a:t>認定こども園を利用する</a:t>
            </a:r>
            <a:r>
              <a:rPr lang="ja-JP" altLang="en-US" sz="2400" dirty="0">
                <a:latin typeface="HG丸ｺﾞｼｯｸM-PRO" panose="020F0600000000000000" pitchFamily="50" charset="-128"/>
                <a:ea typeface="HG丸ｺﾞｼｯｸM-PRO" panose="020F0600000000000000" pitchFamily="50" charset="-128"/>
              </a:rPr>
              <a:t>ためには</a:t>
            </a:r>
            <a:r>
              <a:rPr lang="en-US" sz="2400" dirty="0">
                <a:latin typeface="HG丸ｺﾞｼｯｸM-PRO" panose="020F0600000000000000" pitchFamily="50" charset="-128"/>
                <a:ea typeface="HG丸ｺﾞｼｯｸM-PRO" panose="020F0600000000000000" pitchFamily="50" charset="-128"/>
              </a:rPr>
              <a:t>、次の３つの認定</a:t>
            </a:r>
            <a:r>
              <a:rPr lang="ja-JP" altLang="en-US" sz="2400" dirty="0">
                <a:latin typeface="HG丸ｺﾞｼｯｸM-PRO" panose="020F0600000000000000" pitchFamily="50" charset="-128"/>
                <a:ea typeface="HG丸ｺﾞｼｯｸM-PRO" panose="020F0600000000000000" pitchFamily="50" charset="-128"/>
              </a:rPr>
              <a:t>のいずれ</a:t>
            </a:r>
            <a:endParaRPr lang="en-US"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err="1">
                <a:latin typeface="HG丸ｺﾞｼｯｸM-PRO" panose="020F0600000000000000" pitchFamily="50" charset="-128"/>
                <a:ea typeface="HG丸ｺﾞｼｯｸM-PRO" panose="020F0600000000000000" pitchFamily="50" charset="-128"/>
              </a:rPr>
              <a:t>かを</a:t>
            </a:r>
            <a:r>
              <a:rPr lang="ja-JP" altLang="en-US" sz="2400" dirty="0">
                <a:latin typeface="HG丸ｺﾞｼｯｸM-PRO" panose="020F0600000000000000" pitchFamily="50" charset="-128"/>
                <a:ea typeface="HG丸ｺﾞｼｯｸM-PRO" panose="020F0600000000000000" pitchFamily="50" charset="-128"/>
              </a:rPr>
              <a:t>受けていただく必要があります。</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490"/>
              </a:spcAft>
            </a:pPr>
            <a:r>
              <a:rPr lang="en-US" altLang="ja-JP" sz="2200" dirty="0">
                <a:latin typeface="HG丸ｺﾞｼｯｸM-PRO" panose="020F0600000000000000" pitchFamily="50" charset="-128"/>
                <a:ea typeface="HG丸ｺﾞｼｯｸM-PRO" panose="020F0600000000000000" pitchFamily="50" charset="-128"/>
              </a:rPr>
              <a:t>《</a:t>
            </a:r>
            <a:r>
              <a:rPr lang="ja" sz="2200" dirty="0">
                <a:latin typeface="HG丸ｺﾞｼｯｸM-PRO" panose="020F0600000000000000" pitchFamily="50" charset="-128"/>
                <a:ea typeface="HG丸ｺﾞｼｯｸM-PRO" panose="020F0600000000000000" pitchFamily="50" charset="-128"/>
              </a:rPr>
              <a:t>認定の種類</a:t>
            </a:r>
            <a:r>
              <a:rPr lang="en-US" altLang="ja-JP" sz="2200" dirty="0">
                <a:latin typeface="HG丸ｺﾞｼｯｸM-PRO" panose="020F0600000000000000" pitchFamily="50" charset="-128"/>
                <a:ea typeface="HG丸ｺﾞｼｯｸM-PRO" panose="020F0600000000000000" pitchFamily="50" charset="-128"/>
              </a:rPr>
              <a:t>》</a:t>
            </a:r>
            <a:endParaRPr lang="ja" sz="2200" dirty="0">
              <a:latin typeface="HG丸ｺﾞｼｯｸM-PRO" panose="020F0600000000000000" pitchFamily="50" charset="-128"/>
              <a:ea typeface="HG丸ｺﾞｼｯｸM-PRO" panose="020F0600000000000000" pitchFamily="50" charset="-128"/>
            </a:endParaRPr>
          </a:p>
          <a:p>
            <a:pPr marL="243400" indent="12700">
              <a:spcAft>
                <a:spcPts val="490"/>
              </a:spcAft>
            </a:pPr>
            <a:r>
              <a:rPr lang="en-US" sz="2200" dirty="0">
                <a:latin typeface="HG丸ｺﾞｼｯｸM-PRO" panose="020F0600000000000000" pitchFamily="50" charset="-128"/>
                <a:ea typeface="HG丸ｺﾞｼｯｸM-PRO" panose="020F0600000000000000" pitchFamily="50" charset="-128"/>
              </a:rPr>
              <a:t>１号認定：</a:t>
            </a:r>
            <a:r>
              <a:rPr lang="ja-JP" altLang="en-US" sz="2200" dirty="0">
                <a:latin typeface="HG丸ｺﾞｼｯｸM-PRO" panose="020F0600000000000000" pitchFamily="50" charset="-128"/>
                <a:ea typeface="HG丸ｺﾞｼｯｸM-PRO" panose="020F0600000000000000" pitchFamily="50" charset="-128"/>
              </a:rPr>
              <a:t>就学前教育が必要な子ども　 </a:t>
            </a:r>
            <a:r>
              <a:rPr lang="en-US" sz="2200" dirty="0">
                <a:latin typeface="HG丸ｺﾞｼｯｸM-PRO" panose="020F0600000000000000" pitchFamily="50" charset="-128"/>
                <a:ea typeface="HG丸ｺﾞｼｯｸM-PRO" panose="020F0600000000000000" pitchFamily="50" charset="-128"/>
              </a:rPr>
              <a:t> </a:t>
            </a:r>
            <a:r>
              <a:rPr lang="ja" sz="2200" dirty="0">
                <a:latin typeface="HG丸ｺﾞｼｯｸM-PRO" panose="020F0600000000000000" pitchFamily="50" charset="-128"/>
                <a:ea typeface="HG丸ｺﾞｼｯｸM-PRO" panose="020F0600000000000000" pitchFamily="50" charset="-128"/>
              </a:rPr>
              <a:t>、満</a:t>
            </a:r>
            <a:r>
              <a:rPr lang="ja-JP" altLang="en-US" sz="2200" dirty="0">
                <a:latin typeface="HG丸ｺﾞｼｯｸM-PRO" panose="020F0600000000000000" pitchFamily="50" charset="-128"/>
                <a:ea typeface="HG丸ｺﾞｼｯｸM-PRO" panose="020F0600000000000000" pitchFamily="50" charset="-128"/>
              </a:rPr>
              <a:t>３</a:t>
            </a:r>
            <a:r>
              <a:rPr lang="ja" sz="2200" dirty="0">
                <a:latin typeface="HG丸ｺﾞｼｯｸM-PRO" panose="020F0600000000000000" pitchFamily="50" charset="-128"/>
                <a:ea typeface="HG丸ｺﾞｼｯｸM-PRO" panose="020F0600000000000000" pitchFamily="50" charset="-128"/>
              </a:rPr>
              <a:t>歳以上</a:t>
            </a:r>
          </a:p>
          <a:p>
            <a:pPr marL="243400" indent="12700">
              <a:spcAft>
                <a:spcPts val="490"/>
              </a:spcAft>
            </a:pPr>
            <a:r>
              <a:rPr lang="en-US" sz="2200" dirty="0">
                <a:latin typeface="HG丸ｺﾞｼｯｸM-PRO" panose="020F0600000000000000" pitchFamily="50" charset="-128"/>
                <a:ea typeface="HG丸ｺﾞｼｯｸM-PRO" panose="020F0600000000000000" pitchFamily="50" charset="-128"/>
              </a:rPr>
              <a:t>２号認定：保育が必要な子ども(</a:t>
            </a:r>
            <a:r>
              <a:rPr lang="en-US" sz="2200" dirty="0" err="1">
                <a:latin typeface="HG丸ｺﾞｼｯｸM-PRO" panose="020F0600000000000000" pitchFamily="50" charset="-128"/>
                <a:ea typeface="HG丸ｺﾞｼｯｸM-PRO" panose="020F0600000000000000" pitchFamily="50" charset="-128"/>
              </a:rPr>
              <a:t>保育認定</a:t>
            </a:r>
            <a:r>
              <a:rPr lang="en-US" sz="2200" dirty="0">
                <a:latin typeface="HG丸ｺﾞｼｯｸM-PRO" panose="020F0600000000000000" pitchFamily="50" charset="-128"/>
                <a:ea typeface="HG丸ｺﾞｼｯｸM-PRO" panose="020F0600000000000000" pitchFamily="50" charset="-128"/>
              </a:rPr>
              <a:t>)、満 </a:t>
            </a:r>
            <a:r>
              <a:rPr lang="ja" sz="2200" dirty="0">
                <a:latin typeface="HG丸ｺﾞｼｯｸM-PRO" panose="020F0600000000000000" pitchFamily="50" charset="-128"/>
                <a:ea typeface="HG丸ｺﾞｼｯｸM-PRO" panose="020F0600000000000000" pitchFamily="50" charset="-128"/>
              </a:rPr>
              <a:t>3歳以上</a:t>
            </a:r>
          </a:p>
          <a:p>
            <a:pPr marL="243400" indent="12700"/>
            <a:r>
              <a:rPr lang="en-US" sz="2200" dirty="0">
                <a:latin typeface="HG丸ｺﾞｼｯｸM-PRO" panose="020F0600000000000000" pitchFamily="50" charset="-128"/>
                <a:ea typeface="HG丸ｺﾞｼｯｸM-PRO" panose="020F0600000000000000" pitchFamily="50" charset="-128"/>
              </a:rPr>
              <a:t>３号認定：保育が必要な子ども(</a:t>
            </a:r>
            <a:r>
              <a:rPr lang="en-US" sz="2200" dirty="0" err="1">
                <a:latin typeface="HG丸ｺﾞｼｯｸM-PRO" panose="020F0600000000000000" pitchFamily="50" charset="-128"/>
                <a:ea typeface="HG丸ｺﾞｼｯｸM-PRO" panose="020F0600000000000000" pitchFamily="50" charset="-128"/>
              </a:rPr>
              <a:t>保育認定</a:t>
            </a:r>
            <a:r>
              <a:rPr lang="en-US" sz="2200" dirty="0">
                <a:latin typeface="HG丸ｺﾞｼｯｸM-PRO" panose="020F0600000000000000" pitchFamily="50" charset="-128"/>
                <a:ea typeface="HG丸ｺﾞｼｯｸM-PRO" panose="020F0600000000000000" pitchFamily="50" charset="-128"/>
              </a:rPr>
              <a:t>)、満 </a:t>
            </a:r>
            <a:r>
              <a:rPr lang="ja" sz="2200" dirty="0">
                <a:latin typeface="HG丸ｺﾞｼｯｸM-PRO" panose="020F0600000000000000" pitchFamily="50" charset="-128"/>
                <a:ea typeface="HG丸ｺﾞｼｯｸM-PRO" panose="020F0600000000000000" pitchFamily="50" charset="-128"/>
              </a:rPr>
              <a:t>3歳未満</a:t>
            </a:r>
            <a:endParaRPr lang="en-US" altLang="ja" sz="2200" dirty="0">
              <a:latin typeface="HG丸ｺﾞｼｯｸM-PRO" panose="020F0600000000000000" pitchFamily="50" charset="-128"/>
              <a:ea typeface="HG丸ｺﾞｼｯｸM-PRO" panose="020F0600000000000000" pitchFamily="50" charset="-128"/>
            </a:endParaRPr>
          </a:p>
          <a:p>
            <a:pPr marL="243400" indent="12700"/>
            <a:endParaRPr lang="en-US" altLang="ja" sz="22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1028700" y="4602479"/>
            <a:ext cx="7100888" cy="1383983"/>
          </a:xfrm>
          <a:prstGeom prst="rect">
            <a:avLst/>
          </a:prstGeom>
          <a:noFill/>
        </p:spPr>
        <p:txBody>
          <a:bodyPr lIns="0" tIns="0" rIns="0" bIns="0">
            <a:noAutofit/>
          </a:bodyPr>
          <a:lstStyle/>
          <a:p>
            <a:pPr indent="0">
              <a:spcAft>
                <a:spcPts val="140"/>
              </a:spcAft>
            </a:pPr>
            <a:r>
              <a:rPr lang="ja" sz="1800" dirty="0">
                <a:latin typeface="HG丸ｺﾞｼｯｸM-PRO" panose="020F0600000000000000" pitchFamily="50" charset="-128"/>
                <a:ea typeface="HG丸ｺﾞｼｯｸM-PRO" panose="020F0600000000000000" pitchFamily="50" charset="-128"/>
              </a:rPr>
              <a:t>保育認定</a:t>
            </a:r>
            <a:r>
              <a:rPr lang="ja-JP" altLang="en-US" sz="1800" dirty="0">
                <a:latin typeface="HG丸ｺﾞｼｯｸM-PRO" panose="020F0600000000000000" pitchFamily="50" charset="-128"/>
                <a:ea typeface="HG丸ｺﾞｼｯｸM-PRO" panose="020F0600000000000000" pitchFamily="50" charset="-128"/>
              </a:rPr>
              <a:t>（２号認定・３号認定）</a:t>
            </a:r>
            <a:r>
              <a:rPr lang="ja" sz="1800" dirty="0">
                <a:latin typeface="HG丸ｺﾞｼｯｸM-PRO" panose="020F0600000000000000" pitchFamily="50" charset="-128"/>
                <a:ea typeface="HG丸ｺﾞｼｯｸM-PRO" panose="020F0600000000000000" pitchFamily="50" charset="-128"/>
              </a:rPr>
              <a:t>は、保護者の就労時間等により</a:t>
            </a:r>
            <a:r>
              <a:rPr lang="ja-JP" altLang="en-US" sz="1800" dirty="0">
                <a:latin typeface="HG丸ｺﾞｼｯｸM-PRO" panose="020F0600000000000000" pitchFamily="50" charset="-128"/>
                <a:ea typeface="HG丸ｺﾞｼｯｸM-PRO" panose="020F0600000000000000" pitchFamily="50" charset="-128"/>
              </a:rPr>
              <a:t>さらに「保育標準時間」「保育短時間」に区分されます。</a:t>
            </a:r>
            <a:endParaRPr lang="en-US" altLang="ja-JP" sz="1800" dirty="0">
              <a:latin typeface="HG丸ｺﾞｼｯｸM-PRO" panose="020F0600000000000000" pitchFamily="50" charset="-128"/>
              <a:ea typeface="HG丸ｺﾞｼｯｸM-PRO" panose="020F0600000000000000" pitchFamily="50" charset="-128"/>
            </a:endParaRPr>
          </a:p>
          <a:p>
            <a:pPr indent="0">
              <a:spcAft>
                <a:spcPts val="140"/>
              </a:spcAft>
            </a:pPr>
            <a:endParaRPr lang="en-US" altLang="ja" sz="18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dirty="0">
                <a:latin typeface="HG丸ｺﾞｼｯｸM-PRO" panose="020F0600000000000000" pitchFamily="50" charset="-128"/>
                <a:ea typeface="HG丸ｺﾞｼｯｸM-PRO" panose="020F0600000000000000" pitchFamily="50" charset="-128"/>
              </a:rPr>
              <a:t>　</a:t>
            </a:r>
            <a:r>
              <a:rPr lang="en-US" sz="1800" dirty="0" err="1">
                <a:latin typeface="HG丸ｺﾞｼｯｸM-PRO" panose="020F0600000000000000" pitchFamily="50" charset="-128"/>
                <a:ea typeface="HG丸ｺﾞｼｯｸM-PRO" panose="020F0600000000000000" pitchFamily="50" charset="-128"/>
              </a:rPr>
              <a:t>保育標準時間</a:t>
            </a:r>
            <a:r>
              <a:rPr lang="en-US" sz="1800" dirty="0">
                <a:latin typeface="HG丸ｺﾞｼｯｸM-PRO" panose="020F0600000000000000" pitchFamily="50" charset="-128"/>
                <a:ea typeface="HG丸ｺﾞｼｯｸM-PRO" panose="020F0600000000000000" pitchFamily="50" charset="-128"/>
              </a:rPr>
              <a:t>・・・１日最大 11 </a:t>
            </a:r>
            <a:r>
              <a:rPr lang="ja" sz="1800" dirty="0">
                <a:latin typeface="HG丸ｺﾞｼｯｸM-PRO" panose="020F0600000000000000" pitchFamily="50" charset="-128"/>
                <a:ea typeface="HG丸ｺﾞｼｯｸM-PRO" panose="020F0600000000000000" pitchFamily="50" charset="-128"/>
              </a:rPr>
              <a:t>時間の中での利用が可能</a:t>
            </a:r>
            <a:r>
              <a:rPr lang="ja-JP" altLang="en-US" dirty="0" err="1">
                <a:latin typeface="HG丸ｺﾞｼｯｸM-PRO" panose="020F0600000000000000" pitchFamily="50" charset="-128"/>
                <a:ea typeface="HG丸ｺﾞｼｯｸM-PRO" panose="020F0600000000000000" pitchFamily="50" charset="-128"/>
              </a:rPr>
              <a:t>です</a:t>
            </a:r>
            <a:endParaRPr lang="en-US" altLang="ja" sz="18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dirty="0">
                <a:latin typeface="HG丸ｺﾞｼｯｸM-PRO" panose="020F0600000000000000" pitchFamily="50" charset="-128"/>
                <a:ea typeface="HG丸ｺﾞｼｯｸM-PRO" panose="020F0600000000000000" pitchFamily="50" charset="-128"/>
              </a:rPr>
              <a:t>　</a:t>
            </a:r>
            <a:r>
              <a:rPr lang="ja" sz="1800" dirty="0">
                <a:latin typeface="HG丸ｺﾞｼｯｸM-PRO" panose="020F0600000000000000" pitchFamily="50" charset="-128"/>
                <a:ea typeface="HG丸ｺﾞｼｯｸM-PRO" panose="020F0600000000000000" pitchFamily="50" charset="-128"/>
              </a:rPr>
              <a:t>保育短時間</a:t>
            </a:r>
            <a:r>
              <a:rPr lang="ja-JP" altLang="en-US" sz="1800" dirty="0">
                <a:latin typeface="HG丸ｺﾞｼｯｸM-PRO" panose="020F0600000000000000" pitchFamily="50" charset="-128"/>
                <a:ea typeface="HG丸ｺﾞｼｯｸM-PRO" panose="020F0600000000000000" pitchFamily="50" charset="-128"/>
              </a:rPr>
              <a:t>　</a:t>
            </a:r>
            <a:r>
              <a:rPr lang="en-US" sz="1800" dirty="0">
                <a:latin typeface="HG丸ｺﾞｼｯｸM-PRO" panose="020F0600000000000000" pitchFamily="50" charset="-128"/>
                <a:ea typeface="HG丸ｺﾞｼｯｸM-PRO" panose="020F0600000000000000" pitchFamily="50" charset="-128"/>
              </a:rPr>
              <a:t>・・・１日最大８時間の中での利用が可能</a:t>
            </a:r>
            <a:r>
              <a:rPr lang="ja-JP" altLang="en-US" sz="1800" dirty="0" err="1">
                <a:latin typeface="HG丸ｺﾞｼｯｸM-PRO" panose="020F0600000000000000" pitchFamily="50" charset="-128"/>
                <a:ea typeface="HG丸ｺﾞｼｯｸM-PRO" panose="020F0600000000000000" pitchFamily="50" charset="-128"/>
              </a:rPr>
              <a:t>です</a:t>
            </a:r>
            <a:endParaRPr lang="en-US" sz="1800"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7" name="正方形/長方形 6"/>
          <p:cNvSpPr/>
          <p:nvPr/>
        </p:nvSpPr>
        <p:spPr>
          <a:xfrm>
            <a:off x="9156192" y="6473952"/>
            <a:ext cx="182880" cy="158496"/>
          </a:xfrm>
          <a:prstGeom prst="rect">
            <a:avLst/>
          </a:prstGeom>
          <a:noFill/>
        </p:spPr>
        <p:txBody>
          <a:bodyPr wrap="none" lIns="0" tIns="0" rIns="0" bIns="0">
            <a:noAutofit/>
          </a:bodyPr>
          <a:lstStyle/>
          <a:p>
            <a:pPr indent="0"/>
            <a:r>
              <a:rPr lang="en-US" sz="1000" dirty="0">
                <a:solidFill>
                  <a:srgbClr val="898989"/>
                </a:solidFill>
                <a:latin typeface="Arial"/>
              </a:rPr>
              <a:t>22</a:t>
            </a:r>
          </a:p>
        </p:txBody>
      </p:sp>
      <p:sp>
        <p:nvSpPr>
          <p:cNvPr id="8" name="四角形: 角を丸くする 7">
            <a:extLst>
              <a:ext uri="{FF2B5EF4-FFF2-40B4-BE49-F238E27FC236}">
                <a16:creationId xmlns:a16="http://schemas.microsoft.com/office/drawing/2014/main" xmlns="" id="{ACC8AEA6-4810-43D7-AC62-E7D526FEFA30}"/>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利用について</a:t>
            </a:r>
          </a:p>
        </p:txBody>
      </p:sp>
      <p:sp>
        <p:nvSpPr>
          <p:cNvPr id="9" name="四角形: 角を丸くする 8">
            <a:extLst>
              <a:ext uri="{FF2B5EF4-FFF2-40B4-BE49-F238E27FC236}">
                <a16:creationId xmlns:a16="http://schemas.microsoft.com/office/drawing/2014/main" xmlns="" id="{CACC3334-A4C8-4866-AB91-FDA99D1CB4EE}"/>
              </a:ext>
            </a:extLst>
          </p:cNvPr>
          <p:cNvSpPr/>
          <p:nvPr/>
        </p:nvSpPr>
        <p:spPr>
          <a:xfrm>
            <a:off x="1028700" y="5329236"/>
            <a:ext cx="7100888" cy="81876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xmlns="" id="{AACDF74C-376A-4FCC-8153-D3F97E6BCD32}"/>
              </a:ext>
            </a:extLst>
          </p:cNvPr>
          <p:cNvSpPr txBox="1"/>
          <p:nvPr/>
        </p:nvSpPr>
        <p:spPr>
          <a:xfrm>
            <a:off x="774192" y="3711517"/>
            <a:ext cx="7367778" cy="646331"/>
          </a:xfrm>
          <a:prstGeom prst="rect">
            <a:avLst/>
          </a:prstGeom>
          <a:noFill/>
        </p:spPr>
        <p:txBody>
          <a:bodyPr wrap="square" rtlCol="0">
            <a:spAutoFit/>
          </a:bodyPr>
          <a:lstStyle/>
          <a:p>
            <a:r>
              <a:rPr lang="en-US" altLang="ja-JP" dirty="0"/>
              <a:t>※</a:t>
            </a:r>
            <a:r>
              <a:rPr kumimoji="1" lang="ja-JP" altLang="en-US" dirty="0"/>
              <a:t>１号認定子どもが預かり保育の利用無償化の対象となるためには、別途</a:t>
            </a:r>
            <a:r>
              <a:rPr kumimoji="1" lang="en-US" altLang="ja-JP" dirty="0"/>
              <a:t>『</a:t>
            </a:r>
            <a:r>
              <a:rPr kumimoji="1" lang="ja-JP" altLang="en-US" dirty="0"/>
              <a:t>新２号認定</a:t>
            </a:r>
            <a:r>
              <a:rPr kumimoji="1" lang="en-US" altLang="ja-JP" dirty="0"/>
              <a:t>』</a:t>
            </a:r>
            <a:r>
              <a:rPr kumimoji="1" lang="ja-JP" altLang="en-US" dirty="0"/>
              <a:t>を受けていただく必要があります。</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87680" y="922782"/>
            <a:ext cx="3747898" cy="536448"/>
          </a:xfrm>
          <a:prstGeom prst="rect">
            <a:avLst/>
          </a:prstGeom>
          <a:noFill/>
        </p:spPr>
        <p:txBody>
          <a:bodyPr wrap="none" lIns="0" tIns="0" rIns="0" bIns="0">
            <a:noAutofit/>
          </a:bodyPr>
          <a:lstStyle/>
          <a:p>
            <a:pPr indent="0"/>
            <a:r>
              <a:rPr lang="ja-JP" altLang="en-US" sz="2800" dirty="0">
                <a:latin typeface="ＭＳ ゴシック" panose="020B0609070205080204" pitchFamily="49" charset="-128"/>
                <a:ea typeface="ＭＳ ゴシック" panose="020B0609070205080204" pitchFamily="49" charset="-128"/>
              </a:rPr>
              <a:t>○認定区分について</a:t>
            </a:r>
            <a:endParaRPr lang="ja" sz="2800" dirty="0">
              <a:latin typeface="ＭＳ ゴシック" panose="020B0609070205080204" pitchFamily="49" charset="-128"/>
              <a:ea typeface="ＭＳ ゴシック" panose="020B0609070205080204"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874382299"/>
              </p:ext>
            </p:extLst>
          </p:nvPr>
        </p:nvGraphicFramePr>
        <p:xfrm>
          <a:off x="487680" y="1700784"/>
          <a:ext cx="8933688" cy="3401568"/>
        </p:xfrm>
        <a:graphic>
          <a:graphicData uri="http://schemas.openxmlformats.org/drawingml/2006/table">
            <a:tbl>
              <a:tblPr/>
              <a:tblGrid>
                <a:gridCol w="161544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2926080">
                  <a:extLst>
                    <a:ext uri="{9D8B030D-6E8A-4147-A177-3AD203B41FA5}">
                      <a16:colId xmlns:a16="http://schemas.microsoft.com/office/drawing/2014/main" xmlns="" val="20002"/>
                    </a:ext>
                  </a:extLst>
                </a:gridCol>
                <a:gridCol w="2410968">
                  <a:extLst>
                    <a:ext uri="{9D8B030D-6E8A-4147-A177-3AD203B41FA5}">
                      <a16:colId xmlns:a16="http://schemas.microsoft.com/office/drawing/2014/main" xmlns="" val="20003"/>
                    </a:ext>
                  </a:extLst>
                </a:gridCol>
              </a:tblGrid>
              <a:tr h="768096">
                <a:tc>
                  <a:txBody>
                    <a:bodyPr/>
                    <a:lstStyle/>
                    <a:p>
                      <a:pPr indent="0" algn="ctr"/>
                      <a:r>
                        <a:rPr lang="ja" sz="2200" dirty="0">
                          <a:latin typeface="HG丸ｺﾞｼｯｸM-PRO" panose="020F0600000000000000" pitchFamily="50" charset="-128"/>
                          <a:ea typeface="HG丸ｺﾞｼｯｸM-PRO" panose="020F0600000000000000" pitchFamily="50" charset="-128"/>
                        </a:rPr>
                        <a:t>認定区分</a:t>
                      </a:r>
                    </a:p>
                  </a:txBody>
                  <a:tcPr marL="0" marR="0" marT="0" marB="0" anchor="ctr">
                    <a:solidFill>
                      <a:srgbClr val="7FBC20"/>
                    </a:solidFill>
                  </a:tcPr>
                </a:tc>
                <a:tc>
                  <a:txBody>
                    <a:bodyPr/>
                    <a:lstStyle/>
                    <a:p>
                      <a:pPr indent="0" algn="ctr">
                        <a:spcAft>
                          <a:spcPts val="140"/>
                        </a:spcAft>
                      </a:pPr>
                      <a:r>
                        <a:rPr lang="ja" sz="2200" dirty="0">
                          <a:latin typeface="HG丸ｺﾞｼｯｸM-PRO" panose="020F0600000000000000" pitchFamily="50" charset="-128"/>
                          <a:ea typeface="HG丸ｺﾞｼｯｸM-PRO" panose="020F0600000000000000" pitchFamily="50" charset="-128"/>
                        </a:rPr>
                        <a:t>お子さんの</a:t>
                      </a:r>
                    </a:p>
                    <a:p>
                      <a:pPr indent="0" algn="ctr"/>
                      <a:r>
                        <a:rPr lang="ja" sz="2200" dirty="0">
                          <a:latin typeface="HG丸ｺﾞｼｯｸM-PRO" panose="020F0600000000000000" pitchFamily="50" charset="-128"/>
                          <a:ea typeface="HG丸ｺﾞｼｯｸM-PRO" panose="020F0600000000000000" pitchFamily="50" charset="-128"/>
                        </a:rPr>
                        <a:t>年齢</a:t>
                      </a:r>
                    </a:p>
                  </a:txBody>
                  <a:tcPr marL="0" marR="0" marT="0" marB="0" anchor="ctr">
                    <a:solidFill>
                      <a:srgbClr val="7FBC20"/>
                    </a:solidFill>
                  </a:tcPr>
                </a:tc>
                <a:tc>
                  <a:txBody>
                    <a:bodyPr/>
                    <a:lstStyle/>
                    <a:p>
                      <a:pPr indent="0" algn="ctr"/>
                      <a:r>
                        <a:rPr lang="ja" sz="2200" dirty="0">
                          <a:latin typeface="HG丸ｺﾞｼｯｸM-PRO" panose="020F0600000000000000" pitchFamily="50" charset="-128"/>
                          <a:ea typeface="HG丸ｺﾞｼｯｸM-PRO" panose="020F0600000000000000" pitchFamily="50" charset="-128"/>
                        </a:rPr>
                        <a:t>保育の必要要件</a:t>
                      </a:r>
                    </a:p>
                  </a:txBody>
                  <a:tcPr marL="0" marR="0" marT="0" marB="0" anchor="ctr">
                    <a:solidFill>
                      <a:srgbClr val="7FBC20"/>
                    </a:solidFill>
                  </a:tcPr>
                </a:tc>
                <a:tc>
                  <a:txBody>
                    <a:bodyPr/>
                    <a:lstStyle/>
                    <a:p>
                      <a:pPr indent="0" algn="ctr"/>
                      <a:r>
                        <a:rPr lang="ja" sz="2200">
                          <a:latin typeface="HG丸ｺﾞｼｯｸM-PRO" panose="020F0600000000000000" pitchFamily="50" charset="-128"/>
                          <a:ea typeface="HG丸ｺﾞｼｯｸM-PRO" panose="020F0600000000000000" pitchFamily="50" charset="-128"/>
                        </a:rPr>
                        <a:t>利用できる施設</a:t>
                      </a:r>
                    </a:p>
                  </a:txBody>
                  <a:tcPr marL="0" marR="0" marT="0" marB="0" anchor="ctr">
                    <a:solidFill>
                      <a:srgbClr val="7FBC20"/>
                    </a:solidFill>
                  </a:tcPr>
                </a:tc>
                <a:extLst>
                  <a:ext uri="{0D108BD9-81ED-4DB2-BD59-A6C34878D82A}">
                    <a16:rowId xmlns:a16="http://schemas.microsoft.com/office/drawing/2014/main" xmlns="" val="10000"/>
                  </a:ext>
                </a:extLst>
              </a:tr>
              <a:tr h="762000">
                <a:tc>
                  <a:txBody>
                    <a:bodyPr/>
                    <a:lstStyle/>
                    <a:p>
                      <a:pPr indent="0" algn="ctr"/>
                      <a:r>
                        <a:rPr lang="en-US" sz="2200" dirty="0">
                          <a:latin typeface="HG丸ｺﾞｼｯｸM-PRO" panose="020F0600000000000000" pitchFamily="50" charset="-128"/>
                          <a:ea typeface="HG丸ｺﾞｼｯｸM-PRO" panose="020F0600000000000000" pitchFamily="50" charset="-128"/>
                        </a:rPr>
                        <a:t>１号認定</a:t>
                      </a:r>
                    </a:p>
                  </a:txBody>
                  <a:tcPr marL="0" marR="0" marT="0" marB="0" anchor="ctr">
                    <a:solidFill>
                      <a:srgbClr val="D8E6CC"/>
                    </a:solidFill>
                  </a:tcPr>
                </a:tc>
                <a:tc>
                  <a:txBody>
                    <a:bodyPr/>
                    <a:lstStyle/>
                    <a:p>
                      <a:pPr indent="0" algn="ctr">
                        <a:spcAft>
                          <a:spcPts val="140"/>
                        </a:spcAft>
                      </a:pPr>
                      <a:r>
                        <a:rPr lang="en-US" sz="2200" dirty="0">
                          <a:latin typeface="HG丸ｺﾞｼｯｸM-PRO" panose="020F0600000000000000" pitchFamily="50" charset="-128"/>
                          <a:ea typeface="HG丸ｺﾞｼｯｸM-PRO" panose="020F0600000000000000" pitchFamily="50" charset="-128"/>
                        </a:rPr>
                        <a:t>満３歳以上</a:t>
                      </a:r>
                    </a:p>
                    <a:p>
                      <a:pPr indent="0" algn="ctr"/>
                      <a:r>
                        <a:rPr lang="en-US" sz="2200" dirty="0">
                          <a:latin typeface="HG丸ｺﾞｼｯｸM-PRO" panose="020F0600000000000000" pitchFamily="50" charset="-128"/>
                          <a:ea typeface="HG丸ｺﾞｼｯｸM-PRO" panose="020F0600000000000000" pitchFamily="50" charset="-128"/>
                        </a:rPr>
                        <a:t>(3～5歳)</a:t>
                      </a:r>
                    </a:p>
                  </a:txBody>
                  <a:tcPr marL="0" marR="0" marT="0" marB="0" anchor="b">
                    <a:solidFill>
                      <a:srgbClr val="D8E6CC"/>
                    </a:solidFill>
                  </a:tcPr>
                </a:tc>
                <a:tc>
                  <a:txBody>
                    <a:bodyPr/>
                    <a:lstStyle/>
                    <a:p>
                      <a:pPr indent="0" algn="ctr"/>
                      <a:r>
                        <a:rPr lang="ja" sz="2200">
                          <a:latin typeface="HG丸ｺﾞｼｯｸM-PRO" panose="020F0600000000000000" pitchFamily="50" charset="-128"/>
                          <a:ea typeface="HG丸ｺﾞｼｯｸM-PRO" panose="020F0600000000000000" pitchFamily="50" charset="-128"/>
                        </a:rPr>
                        <a:t>なし</a:t>
                      </a:r>
                    </a:p>
                  </a:txBody>
                  <a:tcPr marL="0" marR="0" marT="0" marB="0" anchor="ctr">
                    <a:solidFill>
                      <a:srgbClr val="D8E6CC"/>
                    </a:solidFill>
                  </a:tcPr>
                </a:tc>
                <a:tc>
                  <a:txBody>
                    <a:bodyPr/>
                    <a:lstStyle/>
                    <a:p>
                      <a:pPr indent="0" algn="ctr">
                        <a:spcAft>
                          <a:spcPts val="140"/>
                        </a:spcAft>
                      </a:pPr>
                      <a:r>
                        <a:rPr lang="ja" sz="2200" dirty="0">
                          <a:latin typeface="HG丸ｺﾞｼｯｸM-PRO" panose="020F0600000000000000" pitchFamily="50" charset="-128"/>
                          <a:ea typeface="HG丸ｺﾞｼｯｸM-PRO" panose="020F0600000000000000" pitchFamily="50" charset="-128"/>
                        </a:rPr>
                        <a:t>幼稚園</a:t>
                      </a:r>
                    </a:p>
                    <a:p>
                      <a:pPr indent="0" algn="ctr"/>
                      <a:r>
                        <a:rPr lang="ja" sz="2200" b="1" dirty="0">
                          <a:latin typeface="HG丸ｺﾞｼｯｸM-PRO" panose="020F0600000000000000" pitchFamily="50" charset="-128"/>
                          <a:ea typeface="HG丸ｺﾞｼｯｸM-PRO" panose="020F0600000000000000" pitchFamily="50" charset="-128"/>
                        </a:rPr>
                        <a:t>認定こども園</a:t>
                      </a:r>
                    </a:p>
                  </a:txBody>
                  <a:tcPr marL="0" marR="0" marT="0" marB="0" anchor="ctr">
                    <a:solidFill>
                      <a:srgbClr val="D8E6CC"/>
                    </a:solidFill>
                  </a:tcPr>
                </a:tc>
                <a:extLst>
                  <a:ext uri="{0D108BD9-81ED-4DB2-BD59-A6C34878D82A}">
                    <a16:rowId xmlns:a16="http://schemas.microsoft.com/office/drawing/2014/main" xmlns="" val="10001"/>
                  </a:ext>
                </a:extLst>
              </a:tr>
              <a:tr h="762000">
                <a:tc>
                  <a:txBody>
                    <a:bodyPr/>
                    <a:lstStyle/>
                    <a:p>
                      <a:pPr indent="0" algn="ctr"/>
                      <a:r>
                        <a:rPr lang="ja" sz="2200">
                          <a:latin typeface="HG丸ｺﾞｼｯｸM-PRO" panose="020F0600000000000000" pitchFamily="50" charset="-128"/>
                          <a:ea typeface="HG丸ｺﾞｼｯｸM-PRO" panose="020F0600000000000000" pitchFamily="50" charset="-128"/>
                        </a:rPr>
                        <a:t>2号認定</a:t>
                      </a:r>
                    </a:p>
                  </a:txBody>
                  <a:tcPr marL="0" marR="0" marT="0" marB="0" anchor="ctr"/>
                </a:tc>
                <a:tc>
                  <a:txBody>
                    <a:bodyPr/>
                    <a:lstStyle/>
                    <a:p>
                      <a:pPr indent="0" algn="ctr">
                        <a:spcAft>
                          <a:spcPts val="140"/>
                        </a:spcAft>
                      </a:pPr>
                      <a:r>
                        <a:rPr lang="ja" sz="2200">
                          <a:latin typeface="HG丸ｺﾞｼｯｸM-PRO" panose="020F0600000000000000" pitchFamily="50" charset="-128"/>
                          <a:ea typeface="HG丸ｺﾞｼｯｸM-PRO" panose="020F0600000000000000" pitchFamily="50" charset="-128"/>
                        </a:rPr>
                        <a:t>満3歳以上</a:t>
                      </a:r>
                    </a:p>
                    <a:p>
                      <a:pPr indent="0" algn="ctr"/>
                      <a:r>
                        <a:rPr lang="en-US" sz="2200">
                          <a:latin typeface="HG丸ｺﾞｼｯｸM-PRO" panose="020F0600000000000000" pitchFamily="50" charset="-128"/>
                          <a:ea typeface="HG丸ｺﾞｼｯｸM-PRO" panose="020F0600000000000000" pitchFamily="50" charset="-128"/>
                        </a:rPr>
                        <a:t>(3～5歳)</a:t>
                      </a:r>
                    </a:p>
                  </a:txBody>
                  <a:tcPr marL="0" marR="0" marT="0" marB="0" anchor="b"/>
                </a:tc>
                <a:tc>
                  <a:txBody>
                    <a:bodyPr/>
                    <a:lstStyle/>
                    <a:p>
                      <a:pPr indent="0" algn="ctr">
                        <a:spcAft>
                          <a:spcPts val="140"/>
                        </a:spcAft>
                      </a:pPr>
                      <a:r>
                        <a:rPr lang="ja" sz="2200" dirty="0">
                          <a:latin typeface="HG丸ｺﾞｼｯｸM-PRO" panose="020F0600000000000000" pitchFamily="50" charset="-128"/>
                          <a:ea typeface="HG丸ｺﾞｼｯｸM-PRO" panose="020F0600000000000000" pitchFamily="50" charset="-128"/>
                        </a:rPr>
                        <a:t>あり</a:t>
                      </a:r>
                    </a:p>
                    <a:p>
                      <a:pPr indent="0" algn="ctr"/>
                      <a:r>
                        <a:rPr lang="ja" sz="2200" dirty="0">
                          <a:latin typeface="HG丸ｺﾞｼｯｸM-PRO" panose="020F0600000000000000" pitchFamily="50" charset="-128"/>
                          <a:ea typeface="HG丸ｺﾞｼｯｸM-PRO" panose="020F0600000000000000" pitchFamily="50" charset="-128"/>
                        </a:rPr>
                        <a:t>(保護者の就労等)</a:t>
                      </a:r>
                    </a:p>
                  </a:txBody>
                  <a:tcPr marL="0" marR="0" marT="0" marB="0" anchor="ctr"/>
                </a:tc>
                <a:tc>
                  <a:txBody>
                    <a:bodyPr/>
                    <a:lstStyle/>
                    <a:p>
                      <a:pPr indent="0" algn="ctr">
                        <a:spcAft>
                          <a:spcPts val="140"/>
                        </a:spcAft>
                      </a:pPr>
                      <a:r>
                        <a:rPr lang="ja" sz="2200" dirty="0">
                          <a:latin typeface="HG丸ｺﾞｼｯｸM-PRO" panose="020F0600000000000000" pitchFamily="50" charset="-128"/>
                          <a:ea typeface="HG丸ｺﾞｼｯｸM-PRO" panose="020F0600000000000000" pitchFamily="50" charset="-128"/>
                        </a:rPr>
                        <a:t>保育所</a:t>
                      </a:r>
                    </a:p>
                    <a:p>
                      <a:pPr indent="0" algn="ctr"/>
                      <a:r>
                        <a:rPr lang="ja" sz="2200" b="1" dirty="0">
                          <a:latin typeface="HG丸ｺﾞｼｯｸM-PRO" panose="020F0600000000000000" pitchFamily="50" charset="-128"/>
                          <a:ea typeface="HG丸ｺﾞｼｯｸM-PRO" panose="020F0600000000000000" pitchFamily="50" charset="-128"/>
                        </a:rPr>
                        <a:t>認定こども園</a:t>
                      </a:r>
                    </a:p>
                  </a:txBody>
                  <a:tcPr marL="0" marR="0" marT="0" marB="0" anchor="ctr"/>
                </a:tc>
                <a:extLst>
                  <a:ext uri="{0D108BD9-81ED-4DB2-BD59-A6C34878D82A}">
                    <a16:rowId xmlns:a16="http://schemas.microsoft.com/office/drawing/2014/main" xmlns="" val="10002"/>
                  </a:ext>
                </a:extLst>
              </a:tr>
              <a:tr h="1109472">
                <a:tc>
                  <a:txBody>
                    <a:bodyPr/>
                    <a:lstStyle/>
                    <a:p>
                      <a:pPr indent="0" algn="ctr"/>
                      <a:r>
                        <a:rPr lang="ja" sz="2200">
                          <a:latin typeface="HG丸ｺﾞｼｯｸM-PRO" panose="020F0600000000000000" pitchFamily="50" charset="-128"/>
                          <a:ea typeface="HG丸ｺﾞｼｯｸM-PRO" panose="020F0600000000000000" pitchFamily="50" charset="-128"/>
                        </a:rPr>
                        <a:t>3号認定</a:t>
                      </a:r>
                    </a:p>
                  </a:txBody>
                  <a:tcPr marL="0" marR="0" marT="0" marB="0" anchor="ctr">
                    <a:solidFill>
                      <a:srgbClr val="D8E6CC"/>
                    </a:solidFill>
                  </a:tcPr>
                </a:tc>
                <a:tc>
                  <a:txBody>
                    <a:bodyPr/>
                    <a:lstStyle/>
                    <a:p>
                      <a:pPr indent="0" algn="ctr">
                        <a:spcAft>
                          <a:spcPts val="140"/>
                        </a:spcAft>
                      </a:pPr>
                      <a:r>
                        <a:rPr lang="ja" sz="2200">
                          <a:latin typeface="HG丸ｺﾞｼｯｸM-PRO" panose="020F0600000000000000" pitchFamily="50" charset="-128"/>
                          <a:ea typeface="HG丸ｺﾞｼｯｸM-PRO" panose="020F0600000000000000" pitchFamily="50" charset="-128"/>
                        </a:rPr>
                        <a:t>満3歳未満</a:t>
                      </a:r>
                    </a:p>
                    <a:p>
                      <a:pPr indent="0" algn="ctr"/>
                      <a:r>
                        <a:rPr lang="en-US" sz="2200">
                          <a:latin typeface="HG丸ｺﾞｼｯｸM-PRO" panose="020F0600000000000000" pitchFamily="50" charset="-128"/>
                          <a:ea typeface="HG丸ｺﾞｼｯｸM-PRO" panose="020F0600000000000000" pitchFamily="50" charset="-128"/>
                        </a:rPr>
                        <a:t>(0～2歳)</a:t>
                      </a:r>
                    </a:p>
                  </a:txBody>
                  <a:tcPr marL="0" marR="0" marT="0" marB="0" anchor="ctr">
                    <a:solidFill>
                      <a:srgbClr val="D8E6CC"/>
                    </a:solidFill>
                  </a:tcPr>
                </a:tc>
                <a:tc>
                  <a:txBody>
                    <a:bodyPr/>
                    <a:lstStyle/>
                    <a:p>
                      <a:pPr indent="0" algn="ctr">
                        <a:spcAft>
                          <a:spcPts val="140"/>
                        </a:spcAft>
                      </a:pPr>
                      <a:r>
                        <a:rPr lang="ja" sz="2200" dirty="0">
                          <a:latin typeface="HG丸ｺﾞｼｯｸM-PRO" panose="020F0600000000000000" pitchFamily="50" charset="-128"/>
                          <a:ea typeface="HG丸ｺﾞｼｯｸM-PRO" panose="020F0600000000000000" pitchFamily="50" charset="-128"/>
                        </a:rPr>
                        <a:t>あり</a:t>
                      </a:r>
                    </a:p>
                    <a:p>
                      <a:pPr indent="0" algn="ctr"/>
                      <a:r>
                        <a:rPr lang="ja" sz="2200" dirty="0">
                          <a:latin typeface="HG丸ｺﾞｼｯｸM-PRO" panose="020F0600000000000000" pitchFamily="50" charset="-128"/>
                          <a:ea typeface="HG丸ｺﾞｼｯｸM-PRO" panose="020F0600000000000000" pitchFamily="50" charset="-128"/>
                        </a:rPr>
                        <a:t>(保護者の就労等)</a:t>
                      </a:r>
                    </a:p>
                  </a:txBody>
                  <a:tcPr marL="0" marR="0" marT="0" marB="0" anchor="ctr">
                    <a:solidFill>
                      <a:srgbClr val="D8E6CC"/>
                    </a:solidFill>
                  </a:tcPr>
                </a:tc>
                <a:tc>
                  <a:txBody>
                    <a:bodyPr/>
                    <a:lstStyle/>
                    <a:p>
                      <a:pPr indent="0" algn="ctr">
                        <a:spcAft>
                          <a:spcPts val="140"/>
                        </a:spcAft>
                      </a:pPr>
                      <a:r>
                        <a:rPr lang="ja" sz="2200" dirty="0">
                          <a:latin typeface="HG丸ｺﾞｼｯｸM-PRO" panose="020F0600000000000000" pitchFamily="50" charset="-128"/>
                          <a:ea typeface="HG丸ｺﾞｼｯｸM-PRO" panose="020F0600000000000000" pitchFamily="50" charset="-128"/>
                        </a:rPr>
                        <a:t>保育所</a:t>
                      </a:r>
                    </a:p>
                    <a:p>
                      <a:pPr indent="0" algn="ctr">
                        <a:spcAft>
                          <a:spcPts val="140"/>
                        </a:spcAft>
                      </a:pPr>
                      <a:r>
                        <a:rPr lang="ja" sz="2200" b="1" dirty="0">
                          <a:latin typeface="HG丸ｺﾞｼｯｸM-PRO" panose="020F0600000000000000" pitchFamily="50" charset="-128"/>
                          <a:ea typeface="HG丸ｺﾞｼｯｸM-PRO" panose="020F0600000000000000" pitchFamily="50" charset="-128"/>
                        </a:rPr>
                        <a:t>認定こども園</a:t>
                      </a:r>
                    </a:p>
                    <a:p>
                      <a:pPr indent="0" algn="ctr"/>
                      <a:r>
                        <a:rPr lang="ja" sz="2200" dirty="0">
                          <a:latin typeface="HG丸ｺﾞｼｯｸM-PRO" panose="020F0600000000000000" pitchFamily="50" charset="-128"/>
                          <a:ea typeface="HG丸ｺﾞｼｯｸM-PRO" panose="020F0600000000000000" pitchFamily="50" charset="-128"/>
                        </a:rPr>
                        <a:t>地域型保育事業</a:t>
                      </a:r>
                    </a:p>
                  </a:txBody>
                  <a:tcPr marL="0" marR="0" marT="0" marB="0" anchor="ctr">
                    <a:solidFill>
                      <a:srgbClr val="D8E6CC"/>
                    </a:solidFill>
                  </a:tcPr>
                </a:tc>
                <a:extLst>
                  <a:ext uri="{0D108BD9-81ED-4DB2-BD59-A6C34878D82A}">
                    <a16:rowId xmlns:a16="http://schemas.microsoft.com/office/drawing/2014/main" xmlns="" val="10003"/>
                  </a:ext>
                </a:extLst>
              </a:tr>
            </a:tbl>
          </a:graphicData>
        </a:graphic>
      </p:graphicFrame>
      <p:sp>
        <p:nvSpPr>
          <p:cNvPr id="5" name="正方形/長方形 4"/>
          <p:cNvSpPr/>
          <p:nvPr/>
        </p:nvSpPr>
        <p:spPr>
          <a:xfrm>
            <a:off x="3907536" y="6464808"/>
            <a:ext cx="2090928" cy="167640"/>
          </a:xfrm>
          <a:prstGeom prst="rect">
            <a:avLst/>
          </a:prstGeom>
          <a:solidFill>
            <a:srgbClr val="FFFFFF"/>
          </a:solid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6" name="正方形/長方形 5"/>
          <p:cNvSpPr/>
          <p:nvPr/>
        </p:nvSpPr>
        <p:spPr>
          <a:xfrm>
            <a:off x="9159240" y="6473952"/>
            <a:ext cx="179832" cy="158496"/>
          </a:xfrm>
          <a:prstGeom prst="rect">
            <a:avLst/>
          </a:prstGeom>
          <a:noFill/>
        </p:spPr>
        <p:txBody>
          <a:bodyPr wrap="none" lIns="0" tIns="0" rIns="0" bIns="0">
            <a:noAutofit/>
          </a:bodyPr>
          <a:lstStyle/>
          <a:p>
            <a:pPr indent="0"/>
            <a:r>
              <a:rPr lang="en-US" sz="1000" dirty="0">
                <a:solidFill>
                  <a:srgbClr val="898989"/>
                </a:solidFill>
                <a:latin typeface="Arial"/>
              </a:rPr>
              <a:t>23</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92252" y="750380"/>
            <a:ext cx="8756904" cy="5671660"/>
          </a:xfrm>
          <a:prstGeom prst="rect">
            <a:avLst/>
          </a:prstGeom>
          <a:noFill/>
        </p:spPr>
        <p:txBody>
          <a:bodyPr lIns="0" tIns="0" rIns="0" bIns="0">
            <a:noAutofit/>
          </a:bodyPr>
          <a:lstStyle/>
          <a:p>
            <a:pPr indent="101600"/>
            <a:endParaRPr lang="en-US" altLang="ja-JP" sz="2800" b="1"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（１）入園の手続き</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現在のところ、申込時期を以下のように想定しています</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◇申込時期　</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①４月の入園を希望する場合</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１号認定　　　：１０月上旬</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２号・３号認定：１１月中旬～１２月上旬</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（広報だいとう、市ホームページでお知らせします）</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②５月～翌年３月までの間の入園を希望する場合</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１号認定　　　：随時受付</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２号・３号認定：入園希望月の２か月前の月の末日まで</a:t>
            </a:r>
            <a:endParaRPr lang="en-US" altLang="ja-JP" sz="2200" u="wavy"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（２）利用者負担額</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◇３号認定こどもの利用者負担額は市町村民税の所得割額に</a:t>
            </a:r>
            <a:r>
              <a:rPr lang="ja-JP" altLang="en-US" sz="2200" dirty="0" err="1">
                <a:latin typeface="HG丸ｺﾞｼｯｸM-PRO" panose="020F0600000000000000" pitchFamily="50" charset="-128"/>
                <a:ea typeface="HG丸ｺﾞｼｯｸM-PRO" panose="020F0600000000000000" pitchFamily="50" charset="-128"/>
              </a:rPr>
              <a:t>よ</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って算出された額となります。</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◇３～５歳児クラスの利用者負担額は無料です（ただし、一部</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実費負担があります）。</a:t>
            </a:r>
            <a:endParaRPr lang="en-US" altLang="ja-JP" sz="2200" dirty="0">
              <a:latin typeface="HG丸ｺﾞｼｯｸM-PRO" panose="020F0600000000000000" pitchFamily="50" charset="-128"/>
              <a:ea typeface="HG丸ｺﾞｼｯｸM-PRO" panose="020F0600000000000000" pitchFamily="50" charset="-128"/>
            </a:endParaRPr>
          </a:p>
          <a:p>
            <a:pPr indent="101600"/>
            <a:r>
              <a:rPr lang="ja-JP" altLang="en-US" sz="2200" dirty="0">
                <a:latin typeface="HG丸ｺﾞｼｯｸM-PRO" panose="020F0600000000000000" pitchFamily="50" charset="-128"/>
                <a:ea typeface="HG丸ｺﾞｼｯｸM-PRO" panose="020F0600000000000000" pitchFamily="50" charset="-128"/>
              </a:rPr>
              <a:t>　</a:t>
            </a:r>
            <a:endParaRPr lang="en-US" altLang="ja-JP" sz="2200" dirty="0">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10" name="正方形/長方形 9"/>
          <p:cNvSpPr/>
          <p:nvPr/>
        </p:nvSpPr>
        <p:spPr>
          <a:xfrm>
            <a:off x="9159240" y="6473952"/>
            <a:ext cx="179832" cy="158496"/>
          </a:xfrm>
          <a:prstGeom prst="rect">
            <a:avLst/>
          </a:prstGeom>
          <a:noFill/>
        </p:spPr>
        <p:txBody>
          <a:bodyPr wrap="none" lIns="0" tIns="0" rIns="0" bIns="0">
            <a:noAutofit/>
          </a:bodyPr>
          <a:lstStyle/>
          <a:p>
            <a:pPr indent="0"/>
            <a:r>
              <a:rPr lang="en-US" sz="1000" dirty="0">
                <a:solidFill>
                  <a:srgbClr val="898989"/>
                </a:solidFill>
                <a:latin typeface="Arial"/>
              </a:rPr>
              <a:t>24</a:t>
            </a:r>
          </a:p>
        </p:txBody>
      </p:sp>
      <p:sp>
        <p:nvSpPr>
          <p:cNvPr id="5" name="四角形: 角を丸くする 4">
            <a:extLst>
              <a:ext uri="{FF2B5EF4-FFF2-40B4-BE49-F238E27FC236}">
                <a16:creationId xmlns:a16="http://schemas.microsoft.com/office/drawing/2014/main" xmlns="" id="{7DD37B9F-F392-4885-BF1C-1F763FCAB195}"/>
              </a:ext>
            </a:extLst>
          </p:cNvPr>
          <p:cNvSpPr/>
          <p:nvPr/>
        </p:nvSpPr>
        <p:spPr>
          <a:xfrm>
            <a:off x="492252" y="455010"/>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a:t>
            </a:r>
            <a:r>
              <a:rPr lang="ja-JP" altLang="en-US" sz="3600" dirty="0"/>
              <a:t>認定こども園の利用手続きについて</a:t>
            </a:r>
            <a:endParaRPr kumimoji="1" lang="ja-JP" altLang="en-US" sz="3600" dirty="0"/>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0" y="1075944"/>
            <a:ext cx="9906000" cy="2974848"/>
          </a:xfrm>
          <a:prstGeom prst="rect">
            <a:avLst/>
          </a:prstGeom>
        </p:spPr>
      </p:pic>
      <p:pic>
        <p:nvPicPr>
          <p:cNvPr id="3" name="図 2"/>
          <p:cNvPicPr>
            <a:picLocks noChangeAspect="1"/>
          </p:cNvPicPr>
          <p:nvPr/>
        </p:nvPicPr>
        <p:blipFill>
          <a:blip r:embed="rId3"/>
          <a:stretch>
            <a:fillRect/>
          </a:stretch>
        </p:blipFill>
        <p:spPr>
          <a:xfrm>
            <a:off x="1246632" y="4337304"/>
            <a:ext cx="8058912" cy="585216"/>
          </a:xfrm>
          <a:prstGeom prst="rect">
            <a:avLst/>
          </a:prstGeom>
        </p:spPr>
      </p:pic>
      <p:sp>
        <p:nvSpPr>
          <p:cNvPr id="4" name="正方形/長方形 3"/>
          <p:cNvSpPr/>
          <p:nvPr/>
        </p:nvSpPr>
        <p:spPr>
          <a:xfrm>
            <a:off x="2772537" y="4419600"/>
            <a:ext cx="5007102" cy="420624"/>
          </a:xfrm>
          <a:prstGeom prst="rect">
            <a:avLst/>
          </a:prstGeom>
          <a:noFill/>
        </p:spPr>
        <p:txBody>
          <a:bodyPr wrap="none" lIns="0" tIns="0" rIns="0" bIns="0">
            <a:noAutofit/>
          </a:bodyPr>
          <a:lstStyle/>
          <a:p>
            <a:pPr indent="0"/>
            <a:r>
              <a:rPr lang="ja" sz="2800" dirty="0">
                <a:solidFill>
                  <a:srgbClr val="898989"/>
                </a:solidFill>
                <a:latin typeface="ＭＳ ゴシック" panose="020B0609070205080204" pitchFamily="49" charset="-128"/>
                <a:ea typeface="ＭＳ ゴシック" panose="020B0609070205080204" pitchFamily="49" charset="-128"/>
              </a:rPr>
              <a:t>認定こども園</a:t>
            </a:r>
            <a:r>
              <a:rPr lang="ja-JP" altLang="en-US" sz="2800" dirty="0">
                <a:solidFill>
                  <a:srgbClr val="898989"/>
                </a:solidFill>
                <a:latin typeface="ＭＳ ゴシック" panose="020B0609070205080204" pitchFamily="49" charset="-128"/>
                <a:ea typeface="ＭＳ ゴシック" panose="020B0609070205080204" pitchFamily="49" charset="-128"/>
              </a:rPr>
              <a:t>化</a:t>
            </a:r>
            <a:r>
              <a:rPr lang="ja" sz="2800" dirty="0">
                <a:solidFill>
                  <a:srgbClr val="898989"/>
                </a:solidFill>
                <a:latin typeface="ＭＳ ゴシック" panose="020B0609070205080204" pitchFamily="49" charset="-128"/>
                <a:ea typeface="ＭＳ ゴシック" panose="020B0609070205080204" pitchFamily="49" charset="-128"/>
              </a:rPr>
              <a:t>に関する</a:t>
            </a:r>
            <a:r>
              <a:rPr lang="en-US" altLang="ja-JP" sz="2800" dirty="0">
                <a:solidFill>
                  <a:srgbClr val="898989"/>
                </a:solidFill>
                <a:latin typeface="ＭＳ ゴシック" panose="020B0609070205080204" pitchFamily="49" charset="-128"/>
                <a:ea typeface="ＭＳ ゴシック" panose="020B0609070205080204" pitchFamily="49" charset="-128"/>
              </a:rPr>
              <a:t>Q&amp;A</a:t>
            </a:r>
            <a:endParaRPr lang="ja" sz="2800" dirty="0">
              <a:solidFill>
                <a:srgbClr val="898989"/>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6" name="正方形/長方形 5"/>
          <p:cNvSpPr/>
          <p:nvPr/>
        </p:nvSpPr>
        <p:spPr>
          <a:xfrm>
            <a:off x="9162288" y="6473952"/>
            <a:ext cx="176784" cy="158496"/>
          </a:xfrm>
          <a:prstGeom prst="rect">
            <a:avLst/>
          </a:prstGeom>
          <a:noFill/>
        </p:spPr>
        <p:txBody>
          <a:bodyPr wrap="none" lIns="0" tIns="0" rIns="0" bIns="0">
            <a:noAutofit/>
          </a:bodyPr>
          <a:lstStyle/>
          <a:p>
            <a:pPr indent="0"/>
            <a:r>
              <a:rPr lang="en-US" sz="1000" dirty="0">
                <a:solidFill>
                  <a:srgbClr val="898989"/>
                </a:solidFill>
                <a:latin typeface="Arial"/>
              </a:rPr>
              <a:t>25</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70776" y="2707292"/>
            <a:ext cx="8263128" cy="1323439"/>
          </a:xfrm>
          <a:prstGeom prst="rect">
            <a:avLst/>
          </a:prstGeom>
          <a:noFill/>
        </p:spPr>
        <p:txBody>
          <a:bodyPr lIns="0" tIns="0" rIns="0" bIns="0">
            <a:noAutofit/>
          </a:bodyPr>
          <a:lstStyle/>
          <a:p>
            <a:pPr indent="0">
              <a:spcAft>
                <a:spcPts val="140"/>
              </a:spcAft>
            </a:pPr>
            <a:r>
              <a:rPr lang="en-US" sz="2000" dirty="0">
                <a:solidFill>
                  <a:srgbClr val="001F60"/>
                </a:solidFill>
                <a:latin typeface="HG丸ｺﾞｼｯｸM-PRO" panose="020F0600000000000000" pitchFamily="50" charset="-128"/>
                <a:ea typeface="HG丸ｺﾞｼｯｸM-PRO" panose="020F0600000000000000" pitchFamily="50" charset="-128"/>
              </a:rPr>
              <a:t>Ｑ2.</a:t>
            </a:r>
            <a:r>
              <a:rPr lang="ja-JP" altLang="en-US" sz="2000" dirty="0">
                <a:solidFill>
                  <a:srgbClr val="001F60"/>
                </a:solidFill>
                <a:latin typeface="HG丸ｺﾞｼｯｸM-PRO" panose="020F0600000000000000" pitchFamily="50" charset="-128"/>
                <a:ea typeface="HG丸ｺﾞｼｯｸM-PRO" panose="020F0600000000000000" pitchFamily="50" charset="-128"/>
              </a:rPr>
              <a:t> </a:t>
            </a:r>
            <a:r>
              <a:rPr lang="ja" sz="2000" dirty="0">
                <a:solidFill>
                  <a:srgbClr val="001F60"/>
                </a:solidFill>
                <a:latin typeface="HG丸ｺﾞｼｯｸM-PRO" panose="020F0600000000000000" pitchFamily="50" charset="-128"/>
                <a:ea typeface="HG丸ｺﾞｼｯｸM-PRO" panose="020F0600000000000000" pitchFamily="50" charset="-128"/>
              </a:rPr>
              <a:t>認定こども園になることのメリットは</a:t>
            </a:r>
            <a:r>
              <a:rPr lang="ja-JP" altLang="en-US" sz="2000" dirty="0">
                <a:solidFill>
                  <a:srgbClr val="001F60"/>
                </a:solidFill>
                <a:latin typeface="HG丸ｺﾞｼｯｸM-PRO" panose="020F0600000000000000" pitchFamily="50" charset="-128"/>
                <a:ea typeface="HG丸ｺﾞｼｯｸM-PRO" panose="020F0600000000000000" pitchFamily="50" charset="-128"/>
              </a:rPr>
              <a:t>なんですか？</a:t>
            </a:r>
            <a:endParaRPr lang="en-US" altLang="ja-JP" sz="20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140"/>
              </a:spcAft>
            </a:pPr>
            <a:r>
              <a:rPr lang="en-US" altLang="ja-JP" sz="2000" dirty="0">
                <a:latin typeface="HG丸ｺﾞｼｯｸM-PRO" panose="020F0600000000000000" pitchFamily="50" charset="-128"/>
                <a:ea typeface="HG丸ｺﾞｼｯｸM-PRO" panose="020F0600000000000000" pitchFamily="50" charset="-128"/>
              </a:rPr>
              <a:t>A</a:t>
            </a:r>
            <a:r>
              <a:rPr lang="ja-JP" altLang="en-US" sz="2000" dirty="0">
                <a:latin typeface="HG丸ｺﾞｼｯｸM-PRO" panose="020F0600000000000000" pitchFamily="50" charset="-128"/>
                <a:ea typeface="HG丸ｺﾞｼｯｸM-PRO" panose="020F0600000000000000" pitchFamily="50" charset="-128"/>
              </a:rPr>
              <a:t>２</a:t>
            </a:r>
            <a:r>
              <a:rPr lang="en-US" altLang="ja-JP" sz="2000" dirty="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認定こども園は、</a:t>
            </a:r>
            <a:r>
              <a:rPr lang="ja" sz="2000" dirty="0">
                <a:latin typeface="HG丸ｺﾞｼｯｸM-PRO" panose="020F0600000000000000" pitchFamily="50" charset="-128"/>
                <a:ea typeface="HG丸ｺﾞｼｯｸM-PRO" panose="020F0600000000000000" pitchFamily="50" charset="-128"/>
              </a:rPr>
              <a:t>保護者が働いている、いないに関わらず利用できます。また、「すべての子育て家庭の支援を行う施設」としての役割を担</a:t>
            </a:r>
            <a:r>
              <a:rPr lang="ja-JP" altLang="en-US" sz="2000" dirty="0">
                <a:latin typeface="HG丸ｺﾞｼｯｸM-PRO" panose="020F0600000000000000" pitchFamily="50" charset="-128"/>
                <a:ea typeface="HG丸ｺﾞｼｯｸM-PRO" panose="020F0600000000000000" pitchFamily="50" charset="-128"/>
              </a:rPr>
              <a:t>い</a:t>
            </a:r>
            <a:r>
              <a:rPr lang="ja" sz="2000" dirty="0">
                <a:latin typeface="HG丸ｺﾞｼｯｸM-PRO" panose="020F0600000000000000" pitchFamily="50" charset="-128"/>
                <a:ea typeface="HG丸ｺﾞｼｯｸM-PRO" panose="020F0600000000000000" pitchFamily="50" charset="-128"/>
              </a:rPr>
              <a:t>、就学前の子育ての悩みや不安</a:t>
            </a:r>
            <a:r>
              <a:rPr lang="ja-JP" altLang="en-US" sz="2000" dirty="0">
                <a:latin typeface="HG丸ｺﾞｼｯｸM-PRO" panose="020F0600000000000000" pitchFamily="50" charset="-128"/>
                <a:ea typeface="HG丸ｺﾞｼｯｸM-PRO" panose="020F0600000000000000" pitchFamily="50" charset="-128"/>
              </a:rPr>
              <a:t>に対する相談支援を行います。</a:t>
            </a:r>
            <a:endParaRPr lang="ja" sz="20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6" name="正方形/長方形 5"/>
          <p:cNvSpPr/>
          <p:nvPr/>
        </p:nvSpPr>
        <p:spPr>
          <a:xfrm>
            <a:off x="9159240" y="6473952"/>
            <a:ext cx="179832" cy="158496"/>
          </a:xfrm>
          <a:prstGeom prst="rect">
            <a:avLst/>
          </a:prstGeom>
          <a:noFill/>
        </p:spPr>
        <p:txBody>
          <a:bodyPr wrap="none" lIns="0" tIns="0" rIns="0" bIns="0">
            <a:noAutofit/>
          </a:bodyPr>
          <a:lstStyle/>
          <a:p>
            <a:pPr indent="0"/>
            <a:r>
              <a:rPr lang="en-US" sz="1000" dirty="0">
                <a:solidFill>
                  <a:srgbClr val="898989"/>
                </a:solidFill>
                <a:latin typeface="Arial"/>
              </a:rPr>
              <a:t>26</a:t>
            </a:r>
          </a:p>
        </p:txBody>
      </p:sp>
      <p:sp>
        <p:nvSpPr>
          <p:cNvPr id="7" name="正方形/長方形 6">
            <a:extLst>
              <a:ext uri="{FF2B5EF4-FFF2-40B4-BE49-F238E27FC236}">
                <a16:creationId xmlns:a16="http://schemas.microsoft.com/office/drawing/2014/main" xmlns="" id="{160337F7-85E9-46A2-9156-0617D05EBCF0}"/>
              </a:ext>
            </a:extLst>
          </p:cNvPr>
          <p:cNvSpPr/>
          <p:nvPr/>
        </p:nvSpPr>
        <p:spPr>
          <a:xfrm>
            <a:off x="856488" y="1231386"/>
            <a:ext cx="8602472" cy="1323439"/>
          </a:xfrm>
          <a:prstGeom prst="rect">
            <a:avLst/>
          </a:prstGeom>
        </p:spPr>
        <p:txBody>
          <a:bodyPr wrap="square">
            <a:spAutoFit/>
          </a:bodyPr>
          <a:lstStyle/>
          <a:p>
            <a:r>
              <a:rPr lang="en-US" altLang="ja-JP" sz="2000" dirty="0">
                <a:solidFill>
                  <a:schemeClr val="tx2"/>
                </a:solidFill>
                <a:latin typeface="HG丸ｺﾞｼｯｸM-PRO" panose="020F0600000000000000" pitchFamily="50" charset="-128"/>
                <a:ea typeface="HG丸ｺﾞｼｯｸM-PRO" panose="020F0600000000000000" pitchFamily="50" charset="-128"/>
              </a:rPr>
              <a:t>Q1. </a:t>
            </a:r>
            <a:r>
              <a:rPr lang="ja-JP" altLang="en-US" sz="2000" dirty="0">
                <a:solidFill>
                  <a:schemeClr val="tx2"/>
                </a:solidFill>
                <a:latin typeface="HG丸ｺﾞｼｯｸM-PRO" panose="020F0600000000000000" pitchFamily="50" charset="-128"/>
                <a:ea typeface="HG丸ｺﾞｼｯｸM-PRO" panose="020F0600000000000000" pitchFamily="50" charset="-128"/>
              </a:rPr>
              <a:t>令和３年度に北条幼稚園に入園予定ですが、施設統合後も継続して利用できますか？</a:t>
            </a:r>
          </a:p>
          <a:p>
            <a:r>
              <a:rPr lang="en-US" altLang="ja-JP" sz="2000" dirty="0">
                <a:latin typeface="HG丸ｺﾞｼｯｸM-PRO" panose="020F0600000000000000" pitchFamily="50" charset="-128"/>
                <a:ea typeface="HG丸ｺﾞｼｯｸM-PRO" panose="020F0600000000000000" pitchFamily="50" charset="-128"/>
              </a:rPr>
              <a:t>A1.</a:t>
            </a:r>
            <a:r>
              <a:rPr lang="ja-JP" altLang="en-US" sz="2000" dirty="0">
                <a:latin typeface="HG丸ｺﾞｼｯｸM-PRO" panose="020F0600000000000000" pitchFamily="50" charset="-128"/>
                <a:ea typeface="HG丸ｺﾞｼｯｸM-PRO" panose="020F0600000000000000" pitchFamily="50" charset="-128"/>
              </a:rPr>
              <a:t> 認定こども園は、保護者が働いている、いないに関わらず利用が可能ですので、在園中に認定こども園へ移行しても継続して利用できます。</a:t>
            </a:r>
          </a:p>
        </p:txBody>
      </p:sp>
      <p:sp>
        <p:nvSpPr>
          <p:cNvPr id="8" name="四角形: 角を丸くする 7">
            <a:extLst>
              <a:ext uri="{FF2B5EF4-FFF2-40B4-BE49-F238E27FC236}">
                <a16:creationId xmlns:a16="http://schemas.microsoft.com/office/drawing/2014/main" xmlns="" id="{B4B6D266-8603-4413-9BCD-0BF2AEBA1475}"/>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a:t>
            </a:r>
            <a:r>
              <a:rPr kumimoji="1" lang="en-US" altLang="ja-JP" sz="3600" dirty="0"/>
              <a:t>Q</a:t>
            </a:r>
            <a:r>
              <a:rPr kumimoji="1" lang="ja-JP" altLang="en-US" sz="3600" dirty="0"/>
              <a:t>＆</a:t>
            </a:r>
            <a:r>
              <a:rPr kumimoji="1" lang="en-US" altLang="ja-JP" sz="3600" dirty="0"/>
              <a:t>A</a:t>
            </a:r>
            <a:endParaRPr kumimoji="1" lang="ja-JP" altLang="en-US" sz="3600" dirty="0"/>
          </a:p>
        </p:txBody>
      </p:sp>
      <p:sp>
        <p:nvSpPr>
          <p:cNvPr id="9" name="正方形/長方形 8">
            <a:extLst>
              <a:ext uri="{FF2B5EF4-FFF2-40B4-BE49-F238E27FC236}">
                <a16:creationId xmlns:a16="http://schemas.microsoft.com/office/drawing/2014/main" xmlns="" id="{B5624572-F7C0-4A18-AB01-CA84AE449C2F}"/>
              </a:ext>
            </a:extLst>
          </p:cNvPr>
          <p:cNvSpPr/>
          <p:nvPr/>
        </p:nvSpPr>
        <p:spPr>
          <a:xfrm>
            <a:off x="859728" y="4214811"/>
            <a:ext cx="8342376" cy="2333817"/>
          </a:xfrm>
          <a:prstGeom prst="rect">
            <a:avLst/>
          </a:prstGeom>
          <a:noFill/>
        </p:spPr>
        <p:txBody>
          <a:bodyPr lIns="0" tIns="0" rIns="0" bIns="0">
            <a:noAutofit/>
          </a:bodyPr>
          <a:lstStyle/>
          <a:p>
            <a:pPr indent="12700">
              <a:spcAft>
                <a:spcPts val="140"/>
              </a:spcAft>
            </a:pPr>
            <a:r>
              <a:rPr lang="en-US" sz="2000" dirty="0">
                <a:solidFill>
                  <a:srgbClr val="001F60"/>
                </a:solidFill>
                <a:latin typeface="HG丸ｺﾞｼｯｸM-PRO" panose="020F0600000000000000" pitchFamily="50" charset="-128"/>
                <a:ea typeface="HG丸ｺﾞｼｯｸM-PRO" panose="020F0600000000000000" pitchFamily="50" charset="-128"/>
              </a:rPr>
              <a:t>Ｑ</a:t>
            </a:r>
            <a:r>
              <a:rPr lang="ja-JP" altLang="en-US" sz="2000" dirty="0">
                <a:solidFill>
                  <a:srgbClr val="001F60"/>
                </a:solidFill>
                <a:latin typeface="HG丸ｺﾞｼｯｸM-PRO" panose="020F0600000000000000" pitchFamily="50" charset="-128"/>
                <a:ea typeface="HG丸ｺﾞｼｯｸM-PRO" panose="020F0600000000000000" pitchFamily="50" charset="-128"/>
              </a:rPr>
              <a:t>３</a:t>
            </a:r>
            <a:r>
              <a:rPr lang="en-US" sz="2000" dirty="0">
                <a:solidFill>
                  <a:srgbClr val="001F60"/>
                </a:solidFill>
                <a:latin typeface="HG丸ｺﾞｼｯｸM-PRO" panose="020F0600000000000000" pitchFamily="50" charset="-128"/>
                <a:ea typeface="HG丸ｺﾞｼｯｸM-PRO" panose="020F0600000000000000" pitchFamily="50" charset="-128"/>
              </a:rPr>
              <a:t>. </a:t>
            </a:r>
            <a:r>
              <a:rPr lang="ja" sz="2000" dirty="0">
                <a:solidFill>
                  <a:srgbClr val="051874"/>
                </a:solidFill>
                <a:latin typeface="HG丸ｺﾞｼｯｸM-PRO" panose="020F0600000000000000" pitchFamily="50" charset="-128"/>
                <a:ea typeface="HG丸ｺﾞｼｯｸM-PRO" panose="020F0600000000000000" pitchFamily="50" charset="-128"/>
              </a:rPr>
              <a:t>保育を必要とする</a:t>
            </a:r>
            <a:r>
              <a:rPr lang="ja" sz="2000" dirty="0">
                <a:latin typeface="HG丸ｺﾞｼｯｸM-PRO" panose="020F0600000000000000" pitchFamily="50" charset="-128"/>
                <a:ea typeface="HG丸ｺﾞｼｯｸM-PRO" panose="020F0600000000000000" pitchFamily="50" charset="-128"/>
              </a:rPr>
              <a:t>(</a:t>
            </a:r>
            <a:r>
              <a:rPr lang="ja" sz="2000" dirty="0">
                <a:solidFill>
                  <a:srgbClr val="051874"/>
                </a:solidFill>
                <a:latin typeface="HG丸ｺﾞｼｯｸM-PRO" panose="020F0600000000000000" pitchFamily="50" charset="-128"/>
                <a:ea typeface="HG丸ｺﾞｼｯｸM-PRO" panose="020F0600000000000000" pitchFamily="50" charset="-128"/>
              </a:rPr>
              <a:t>2号・3号</a:t>
            </a:r>
            <a:r>
              <a:rPr lang="ja" sz="2000" dirty="0">
                <a:latin typeface="HG丸ｺﾞｼｯｸM-PRO" panose="020F0600000000000000" pitchFamily="50" charset="-128"/>
                <a:ea typeface="HG丸ｺﾞｼｯｸM-PRO" panose="020F0600000000000000" pitchFamily="50" charset="-128"/>
              </a:rPr>
              <a:t>)</a:t>
            </a:r>
            <a:r>
              <a:rPr lang="ja" sz="2000" dirty="0">
                <a:solidFill>
                  <a:srgbClr val="051874"/>
                </a:solidFill>
                <a:latin typeface="HG丸ｺﾞｼｯｸM-PRO" panose="020F0600000000000000" pitchFamily="50" charset="-128"/>
                <a:ea typeface="HG丸ｺﾞｼｯｸM-PRO" panose="020F0600000000000000" pitchFamily="50" charset="-128"/>
              </a:rPr>
              <a:t>とはどういう意味ですか。また、</a:t>
            </a:r>
          </a:p>
          <a:p>
            <a:pPr indent="12700">
              <a:spcAft>
                <a:spcPts val="140"/>
              </a:spcAft>
            </a:pPr>
            <a:r>
              <a:rPr lang="ja" sz="2000" dirty="0">
                <a:solidFill>
                  <a:srgbClr val="051874"/>
                </a:solidFill>
                <a:latin typeface="HG丸ｺﾞｼｯｸM-PRO" panose="020F0600000000000000" pitchFamily="50" charset="-128"/>
                <a:ea typeface="HG丸ｺﾞｼｯｸM-PRO" panose="020F0600000000000000" pitchFamily="50" charset="-128"/>
              </a:rPr>
              <a:t>保育認定の標準時間認定と短時間認定の違い</a:t>
            </a:r>
            <a:r>
              <a:rPr lang="ja-JP" altLang="en-US" sz="2000" dirty="0">
                <a:solidFill>
                  <a:srgbClr val="051874"/>
                </a:solidFill>
                <a:latin typeface="HG丸ｺﾞｼｯｸM-PRO" panose="020F0600000000000000" pitchFamily="50" charset="-128"/>
                <a:ea typeface="HG丸ｺﾞｼｯｸM-PRO" panose="020F0600000000000000" pitchFamily="50" charset="-128"/>
              </a:rPr>
              <a:t>は何ですか？</a:t>
            </a:r>
            <a:endParaRPr lang="en-US" altLang="ja" sz="2000" dirty="0">
              <a:solidFill>
                <a:srgbClr val="051874"/>
              </a:solidFill>
              <a:latin typeface="HG丸ｺﾞｼｯｸM-PRO" panose="020F0600000000000000" pitchFamily="50" charset="-128"/>
              <a:ea typeface="HG丸ｺﾞｼｯｸM-PRO" panose="020F0600000000000000" pitchFamily="50" charset="-128"/>
            </a:endParaRPr>
          </a:p>
          <a:p>
            <a:pPr indent="12700">
              <a:spcAft>
                <a:spcPts val="140"/>
              </a:spcAft>
            </a:pPr>
            <a:r>
              <a:rPr lang="en-US" altLang="ja-JP" sz="2000" dirty="0">
                <a:latin typeface="HG丸ｺﾞｼｯｸM-PRO" panose="020F0600000000000000" pitchFamily="50" charset="-128"/>
                <a:ea typeface="HG丸ｺﾞｼｯｸM-PRO" panose="020F0600000000000000" pitchFamily="50" charset="-128"/>
              </a:rPr>
              <a:t>A</a:t>
            </a:r>
            <a:r>
              <a:rPr lang="ja-JP" altLang="en-US" sz="2000" dirty="0">
                <a:latin typeface="HG丸ｺﾞｼｯｸM-PRO" panose="020F0600000000000000" pitchFamily="50" charset="-128"/>
                <a:ea typeface="HG丸ｺﾞｼｯｸM-PRO" panose="020F0600000000000000" pitchFamily="50" charset="-128"/>
              </a:rPr>
              <a:t>３</a:t>
            </a:r>
            <a:r>
              <a:rPr lang="en-US" altLang="ja-JP" sz="2000" dirty="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認定こども園では、就労等の理由によりご家庭で子どもを保育することが困難な場合、</a:t>
            </a:r>
            <a:r>
              <a:rPr lang="en-US" sz="2000" dirty="0">
                <a:latin typeface="HG丸ｺﾞｼｯｸM-PRO" panose="020F0600000000000000" pitchFamily="50" charset="-128"/>
                <a:ea typeface="HG丸ｺﾞｼｯｸM-PRO" panose="020F0600000000000000" pitchFamily="50" charset="-128"/>
              </a:rPr>
              <a:t>2</a:t>
            </a:r>
            <a:r>
              <a:rPr lang="ja" sz="2000" dirty="0">
                <a:latin typeface="HG丸ｺﾞｼｯｸM-PRO" panose="020F0600000000000000" pitchFamily="50" charset="-128"/>
                <a:ea typeface="HG丸ｺﾞｼｯｸM-PRO" panose="020F0600000000000000" pitchFamily="50" charset="-128"/>
              </a:rPr>
              <a:t>号</a:t>
            </a:r>
            <a:r>
              <a:rPr lang="ja-JP" altLang="en-US" sz="2000" dirty="0">
                <a:latin typeface="HG丸ｺﾞｼｯｸM-PRO" panose="020F0600000000000000" pitchFamily="50" charset="-128"/>
                <a:ea typeface="HG丸ｺﾞｼｯｸM-PRO" panose="020F0600000000000000" pitchFamily="50" charset="-128"/>
              </a:rPr>
              <a:t>認定、</a:t>
            </a:r>
            <a:r>
              <a:rPr lang="ja" sz="2000" dirty="0">
                <a:latin typeface="HG丸ｺﾞｼｯｸM-PRO" panose="020F0600000000000000" pitchFamily="50" charset="-128"/>
                <a:ea typeface="HG丸ｺﾞｼｯｸM-PRO" panose="020F0600000000000000" pitchFamily="50" charset="-128"/>
              </a:rPr>
              <a:t> </a:t>
            </a:r>
            <a:r>
              <a:rPr lang="en-US" sz="2000" dirty="0">
                <a:latin typeface="HG丸ｺﾞｼｯｸM-PRO" panose="020F0600000000000000" pitchFamily="50" charset="-128"/>
                <a:ea typeface="HG丸ｺﾞｼｯｸM-PRO" panose="020F0600000000000000" pitchFamily="50" charset="-128"/>
              </a:rPr>
              <a:t>3</a:t>
            </a:r>
            <a:r>
              <a:rPr lang="ja" sz="2000" dirty="0">
                <a:latin typeface="HG丸ｺﾞｼｯｸM-PRO" panose="020F0600000000000000" pitchFamily="50" charset="-128"/>
                <a:ea typeface="HG丸ｺﾞｼｯｸM-PRO" panose="020F0600000000000000" pitchFamily="50" charset="-128"/>
              </a:rPr>
              <a:t>号認定</a:t>
            </a:r>
            <a:r>
              <a:rPr lang="ja-JP" altLang="en-US" sz="2000" dirty="0">
                <a:latin typeface="HG丸ｺﾞｼｯｸM-PRO" panose="020F0600000000000000" pitchFamily="50" charset="-128"/>
                <a:ea typeface="HG丸ｺﾞｼｯｸM-PRO" panose="020F0600000000000000" pitchFamily="50" charset="-128"/>
              </a:rPr>
              <a:t>の保育認定を受けることにより、最大１１時間の施設利用が可能です。なお、保育認定を受けられる際には、就労時間等の条件によって</a:t>
            </a:r>
            <a:r>
              <a:rPr lang="ja" sz="2000" dirty="0">
                <a:latin typeface="HG丸ｺﾞｼｯｸM-PRO" panose="020F0600000000000000" pitchFamily="50" charset="-128"/>
                <a:ea typeface="HG丸ｺﾞｼｯｸM-PRO" panose="020F0600000000000000" pitchFamily="50" charset="-128"/>
              </a:rPr>
              <a:t>、施設の利用時間が変わります。</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856488" y="1338072"/>
            <a:ext cx="8494776" cy="1076516"/>
          </a:xfrm>
          <a:prstGeom prst="rect">
            <a:avLst/>
          </a:prstGeom>
          <a:noFill/>
        </p:spPr>
        <p:txBody>
          <a:bodyPr lIns="0" tIns="0" rIns="0" bIns="0">
            <a:noAutofit/>
          </a:bodyPr>
          <a:lstStyle/>
          <a:p>
            <a:pPr indent="0">
              <a:spcAft>
                <a:spcPts val="140"/>
              </a:spcAft>
            </a:pPr>
            <a:r>
              <a:rPr lang="en-US" sz="2000" dirty="0">
                <a:solidFill>
                  <a:srgbClr val="051874"/>
                </a:solidFill>
                <a:latin typeface="HG丸ｺﾞｼｯｸM-PRO" panose="020F0600000000000000" pitchFamily="50" charset="-128"/>
                <a:ea typeface="HG丸ｺﾞｼｯｸM-PRO" panose="020F0600000000000000" pitchFamily="50" charset="-128"/>
              </a:rPr>
              <a:t>Q</a:t>
            </a:r>
            <a:r>
              <a:rPr lang="ja-JP" altLang="en-US" sz="2000" dirty="0">
                <a:solidFill>
                  <a:srgbClr val="051874"/>
                </a:solidFill>
                <a:latin typeface="HG丸ｺﾞｼｯｸM-PRO" panose="020F0600000000000000" pitchFamily="50" charset="-128"/>
                <a:ea typeface="HG丸ｺﾞｼｯｸM-PRO" panose="020F0600000000000000" pitchFamily="50" charset="-128"/>
              </a:rPr>
              <a:t>４</a:t>
            </a:r>
            <a:r>
              <a:rPr lang="en-US" sz="2000" dirty="0">
                <a:solidFill>
                  <a:srgbClr val="051874"/>
                </a:solidFill>
                <a:latin typeface="HG丸ｺﾞｼｯｸM-PRO" panose="020F0600000000000000" pitchFamily="50" charset="-128"/>
                <a:ea typeface="HG丸ｺﾞｼｯｸM-PRO" panose="020F0600000000000000" pitchFamily="50" charset="-128"/>
              </a:rPr>
              <a:t>. </a:t>
            </a:r>
            <a:r>
              <a:rPr lang="ja-JP" altLang="en-US" sz="2000" dirty="0">
                <a:solidFill>
                  <a:srgbClr val="001F60"/>
                </a:solidFill>
                <a:latin typeface="HG丸ｺﾞｼｯｸM-PRO" panose="020F0600000000000000" pitchFamily="50" charset="-128"/>
                <a:ea typeface="HG丸ｺﾞｼｯｸM-PRO" panose="020F0600000000000000" pitchFamily="50" charset="-128"/>
              </a:rPr>
              <a:t>お昼ごはん</a:t>
            </a:r>
            <a:r>
              <a:rPr lang="ja" sz="2000" dirty="0">
                <a:solidFill>
                  <a:srgbClr val="001F60"/>
                </a:solidFill>
                <a:latin typeface="HG丸ｺﾞｼｯｸM-PRO" panose="020F0600000000000000" pitchFamily="50" charset="-128"/>
                <a:ea typeface="HG丸ｺﾞｼｯｸM-PRO" panose="020F0600000000000000" pitchFamily="50" charset="-128"/>
              </a:rPr>
              <a:t>の提供はどのように行われますか</a:t>
            </a:r>
            <a:endParaRPr lang="en-US" altLang="ja" sz="20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140"/>
              </a:spcAft>
            </a:pPr>
            <a:r>
              <a:rPr lang="en-US" altLang="ja-JP" sz="2000" dirty="0">
                <a:latin typeface="HG丸ｺﾞｼｯｸM-PRO" panose="020F0600000000000000" pitchFamily="50" charset="-128"/>
                <a:ea typeface="HG丸ｺﾞｼｯｸM-PRO" panose="020F0600000000000000" pitchFamily="50" charset="-128"/>
              </a:rPr>
              <a:t>A</a:t>
            </a:r>
            <a:r>
              <a:rPr lang="ja-JP" altLang="en-US" sz="2000" dirty="0">
                <a:latin typeface="HG丸ｺﾞｼｯｸM-PRO" panose="020F0600000000000000" pitchFamily="50" charset="-128"/>
                <a:ea typeface="HG丸ｺﾞｼｯｸM-PRO" panose="020F0600000000000000" pitchFamily="50" charset="-128"/>
              </a:rPr>
              <a:t>４</a:t>
            </a:r>
            <a:r>
              <a:rPr lang="en-US" altLang="ja-JP" sz="2000" dirty="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全園児に対し、施設内で調理した給食を提供します</a:t>
            </a:r>
            <a:r>
              <a:rPr lang="en-US" sz="2000" dirty="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なお、副食費は無料ですが、主食費５００円をご負担いただきます。</a:t>
            </a:r>
            <a:endParaRPr lang="ja" sz="20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856487" y="2526514"/>
            <a:ext cx="7687437" cy="741799"/>
          </a:xfrm>
          <a:prstGeom prst="rect">
            <a:avLst/>
          </a:prstGeom>
          <a:noFill/>
        </p:spPr>
        <p:txBody>
          <a:bodyPr lIns="0" tIns="0" rIns="0" bIns="0">
            <a:noAutofit/>
          </a:bodyPr>
          <a:lstStyle/>
          <a:p>
            <a:pPr indent="0">
              <a:spcAft>
                <a:spcPts val="140"/>
              </a:spcAft>
            </a:pPr>
            <a:r>
              <a:rPr lang="en-US" sz="2000" dirty="0">
                <a:solidFill>
                  <a:srgbClr val="051874"/>
                </a:solidFill>
                <a:latin typeface="HG丸ｺﾞｼｯｸM-PRO" panose="020F0600000000000000" pitchFamily="50" charset="-128"/>
                <a:ea typeface="HG丸ｺﾞｼｯｸM-PRO" panose="020F0600000000000000" pitchFamily="50" charset="-128"/>
              </a:rPr>
              <a:t>Q</a:t>
            </a:r>
            <a:r>
              <a:rPr lang="ja-JP" altLang="en-US" sz="2000" dirty="0">
                <a:solidFill>
                  <a:srgbClr val="051874"/>
                </a:solidFill>
                <a:latin typeface="HG丸ｺﾞｼｯｸM-PRO" panose="020F0600000000000000" pitchFamily="50" charset="-128"/>
                <a:ea typeface="HG丸ｺﾞｼｯｸM-PRO" panose="020F0600000000000000" pitchFamily="50" charset="-128"/>
              </a:rPr>
              <a:t>５</a:t>
            </a:r>
            <a:r>
              <a:rPr lang="en-US" sz="2000" dirty="0">
                <a:solidFill>
                  <a:srgbClr val="051874"/>
                </a:solidFill>
                <a:latin typeface="HG丸ｺﾞｼｯｸM-PRO" panose="020F0600000000000000" pitchFamily="50" charset="-128"/>
                <a:ea typeface="HG丸ｺﾞｼｯｸM-PRO" panose="020F0600000000000000" pitchFamily="50" charset="-128"/>
              </a:rPr>
              <a:t>. </a:t>
            </a:r>
            <a:r>
              <a:rPr lang="ja" sz="2000" dirty="0">
                <a:solidFill>
                  <a:srgbClr val="051874"/>
                </a:solidFill>
                <a:latin typeface="HG丸ｺﾞｼｯｸM-PRO" panose="020F0600000000000000" pitchFamily="50" charset="-128"/>
                <a:ea typeface="HG丸ｺﾞｼｯｸM-PRO" panose="020F0600000000000000" pitchFamily="50" charset="-128"/>
              </a:rPr>
              <a:t>1号認定の子は、夏休み等</a:t>
            </a:r>
            <a:r>
              <a:rPr lang="ja-JP" altLang="en-US" sz="2000" dirty="0">
                <a:solidFill>
                  <a:srgbClr val="051874"/>
                </a:solidFill>
                <a:latin typeface="HG丸ｺﾞｼｯｸM-PRO" panose="020F0600000000000000" pitchFamily="50" charset="-128"/>
                <a:ea typeface="HG丸ｺﾞｼｯｸM-PRO" panose="020F0600000000000000" pitchFamily="50" charset="-128"/>
              </a:rPr>
              <a:t>も</a:t>
            </a:r>
            <a:r>
              <a:rPr lang="ja" sz="2000" dirty="0">
                <a:solidFill>
                  <a:srgbClr val="051874"/>
                </a:solidFill>
                <a:latin typeface="HG丸ｺﾞｼｯｸM-PRO" panose="020F0600000000000000" pitchFamily="50" charset="-128"/>
                <a:ea typeface="HG丸ｺﾞｼｯｸM-PRO" panose="020F0600000000000000" pitchFamily="50" charset="-128"/>
              </a:rPr>
              <a:t>利用できますか</a:t>
            </a:r>
            <a:endParaRPr lang="en-US" altLang="ja" sz="2000" dirty="0">
              <a:solidFill>
                <a:srgbClr val="051874"/>
              </a:solidFill>
              <a:latin typeface="HG丸ｺﾞｼｯｸM-PRO" panose="020F0600000000000000" pitchFamily="50" charset="-128"/>
              <a:ea typeface="HG丸ｺﾞｼｯｸM-PRO" panose="020F0600000000000000" pitchFamily="50" charset="-128"/>
            </a:endParaRPr>
          </a:p>
          <a:p>
            <a:pPr indent="0">
              <a:spcAft>
                <a:spcPts val="140"/>
              </a:spcAft>
            </a:pPr>
            <a:r>
              <a:rPr lang="en-US" altLang="ja-JP" sz="2000" dirty="0">
                <a:latin typeface="HG丸ｺﾞｼｯｸM-PRO" panose="020F0600000000000000" pitchFamily="50" charset="-128"/>
                <a:ea typeface="HG丸ｺﾞｼｯｸM-PRO" panose="020F0600000000000000" pitchFamily="50" charset="-128"/>
              </a:rPr>
              <a:t>A</a:t>
            </a:r>
            <a:r>
              <a:rPr lang="ja-JP" altLang="en-US" sz="2000" dirty="0">
                <a:latin typeface="HG丸ｺﾞｼｯｸM-PRO" panose="020F0600000000000000" pitchFamily="50" charset="-128"/>
                <a:ea typeface="HG丸ｺﾞｼｯｸM-PRO" panose="020F0600000000000000" pitchFamily="50" charset="-128"/>
              </a:rPr>
              <a:t>５</a:t>
            </a:r>
            <a:r>
              <a:rPr lang="en-US" altLang="ja-JP" sz="2000" dirty="0">
                <a:latin typeface="HG丸ｺﾞｼｯｸM-PRO" panose="020F0600000000000000" pitchFamily="50" charset="-128"/>
                <a:ea typeface="HG丸ｺﾞｼｯｸM-PRO" panose="020F0600000000000000" pitchFamily="50" charset="-128"/>
              </a:rPr>
              <a:t>. </a:t>
            </a:r>
            <a:r>
              <a:rPr lang="en-US" sz="2000" dirty="0">
                <a:latin typeface="HG丸ｺﾞｼｯｸM-PRO" panose="020F0600000000000000" pitchFamily="50" charset="-128"/>
                <a:ea typeface="HG丸ｺﾞｼｯｸM-PRO" panose="020F0600000000000000" pitchFamily="50" charset="-128"/>
              </a:rPr>
              <a:t>1</a:t>
            </a:r>
            <a:r>
              <a:rPr lang="ja" sz="2000" dirty="0">
                <a:latin typeface="HG丸ｺﾞｼｯｸM-PRO" panose="020F0600000000000000" pitchFamily="50" charset="-128"/>
                <a:ea typeface="HG丸ｺﾞｼｯｸM-PRO" panose="020F0600000000000000" pitchFamily="50" charset="-128"/>
              </a:rPr>
              <a:t>号認定の子どもは、預かり保育</a:t>
            </a:r>
            <a:r>
              <a:rPr lang="ja-JP" altLang="en-US" sz="2000" dirty="0">
                <a:latin typeface="HG丸ｺﾞｼｯｸM-PRO" panose="020F0600000000000000" pitchFamily="50" charset="-128"/>
                <a:ea typeface="HG丸ｺﾞｼｯｸM-PRO" panose="020F0600000000000000" pitchFamily="50" charset="-128"/>
              </a:rPr>
              <a:t>の</a:t>
            </a:r>
            <a:r>
              <a:rPr lang="ja" sz="2000" dirty="0">
                <a:latin typeface="HG丸ｺﾞｼｯｸM-PRO" panose="020F0600000000000000" pitchFamily="50" charset="-128"/>
                <a:ea typeface="HG丸ｺﾞｼｯｸM-PRO" panose="020F0600000000000000" pitchFamily="50" charset="-128"/>
              </a:rPr>
              <a:t>利用が可能です</a:t>
            </a:r>
            <a:r>
              <a:rPr lang="ja" sz="2000" dirty="0">
                <a:latin typeface="ＭＳ ゴシック" panose="020B0609070205080204" pitchFamily="49" charset="-128"/>
                <a:ea typeface="ＭＳ ゴシック" panose="020B0609070205080204" pitchFamily="49" charset="-128"/>
              </a:rPr>
              <a:t>。</a:t>
            </a:r>
          </a:p>
        </p:txBody>
      </p:sp>
      <p:sp>
        <p:nvSpPr>
          <p:cNvPr id="5" name="正方形/長方形 4"/>
          <p:cNvSpPr/>
          <p:nvPr/>
        </p:nvSpPr>
        <p:spPr>
          <a:xfrm>
            <a:off x="856488" y="3701596"/>
            <a:ext cx="8263128" cy="1909486"/>
          </a:xfrm>
          <a:prstGeom prst="rect">
            <a:avLst/>
          </a:prstGeom>
          <a:noFill/>
        </p:spPr>
        <p:txBody>
          <a:bodyPr lIns="0" tIns="0" rIns="0" bIns="0">
            <a:noAutofit/>
          </a:bodyPr>
          <a:lstStyle/>
          <a:p>
            <a:pPr indent="0">
              <a:spcAft>
                <a:spcPts val="140"/>
              </a:spcAft>
            </a:pPr>
            <a:r>
              <a:rPr lang="en-US" sz="2000" dirty="0">
                <a:solidFill>
                  <a:srgbClr val="001F60"/>
                </a:solidFill>
                <a:latin typeface="HG丸ｺﾞｼｯｸM-PRO" panose="020F0600000000000000" pitchFamily="50" charset="-128"/>
                <a:ea typeface="HG丸ｺﾞｼｯｸM-PRO" panose="020F0600000000000000" pitchFamily="50" charset="-128"/>
              </a:rPr>
              <a:t>Q</a:t>
            </a:r>
            <a:r>
              <a:rPr lang="ja-JP" altLang="en-US" sz="2000" dirty="0">
                <a:solidFill>
                  <a:srgbClr val="001F60"/>
                </a:solidFill>
                <a:latin typeface="HG丸ｺﾞｼｯｸM-PRO" panose="020F0600000000000000" pitchFamily="50" charset="-128"/>
                <a:ea typeface="HG丸ｺﾞｼｯｸM-PRO" panose="020F0600000000000000" pitchFamily="50" charset="-128"/>
              </a:rPr>
              <a:t>６</a:t>
            </a:r>
            <a:r>
              <a:rPr lang="en-US" sz="2000" dirty="0">
                <a:solidFill>
                  <a:srgbClr val="001F60"/>
                </a:solidFill>
                <a:latin typeface="HG丸ｺﾞｼｯｸM-PRO" panose="020F0600000000000000" pitchFamily="50" charset="-128"/>
                <a:ea typeface="HG丸ｺﾞｼｯｸM-PRO" panose="020F0600000000000000" pitchFamily="50" charset="-128"/>
              </a:rPr>
              <a:t>. </a:t>
            </a:r>
            <a:r>
              <a:rPr lang="ja" sz="2000" dirty="0">
                <a:solidFill>
                  <a:srgbClr val="001F60"/>
                </a:solidFill>
                <a:latin typeface="HG丸ｺﾞｼｯｸM-PRO" panose="020F0600000000000000" pitchFamily="50" charset="-128"/>
                <a:ea typeface="HG丸ｺﾞｼｯｸM-PRO" panose="020F0600000000000000" pitchFamily="50" charset="-128"/>
              </a:rPr>
              <a:t>幼保連携型認定こども園で、教育と保育を提供するとは、具体的</a:t>
            </a:r>
            <a:r>
              <a:rPr lang="ja-JP" altLang="en-US" sz="2000" dirty="0">
                <a:solidFill>
                  <a:srgbClr val="001F60"/>
                </a:solidFill>
                <a:latin typeface="HG丸ｺﾞｼｯｸM-PRO" panose="020F0600000000000000" pitchFamily="50" charset="-128"/>
                <a:ea typeface="HG丸ｺﾞｼｯｸM-PRO" panose="020F0600000000000000" pitchFamily="50" charset="-128"/>
              </a:rPr>
              <a:t>に</a:t>
            </a:r>
            <a:endParaRPr lang="ja" sz="20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000" dirty="0">
                <a:solidFill>
                  <a:srgbClr val="001F60"/>
                </a:solidFill>
                <a:latin typeface="HG丸ｺﾞｼｯｸM-PRO" panose="020F0600000000000000" pitchFamily="50" charset="-128"/>
                <a:ea typeface="HG丸ｺﾞｼｯｸM-PRO" panose="020F0600000000000000" pitchFamily="50" charset="-128"/>
              </a:rPr>
              <a:t>は</a:t>
            </a:r>
            <a:r>
              <a:rPr lang="ja" sz="2000" dirty="0">
                <a:solidFill>
                  <a:srgbClr val="001F60"/>
                </a:solidFill>
                <a:latin typeface="HG丸ｺﾞｼｯｸM-PRO" panose="020F0600000000000000" pitchFamily="50" charset="-128"/>
                <a:ea typeface="HG丸ｺﾞｼｯｸM-PRO" panose="020F0600000000000000" pitchFamily="50" charset="-128"/>
              </a:rPr>
              <a:t>どういう</a:t>
            </a:r>
            <a:r>
              <a:rPr lang="ja-JP" altLang="en-US" sz="2000" dirty="0">
                <a:solidFill>
                  <a:srgbClr val="001F60"/>
                </a:solidFill>
                <a:latin typeface="HG丸ｺﾞｼｯｸM-PRO" panose="020F0600000000000000" pitchFamily="50" charset="-128"/>
                <a:ea typeface="HG丸ｺﾞｼｯｸM-PRO" panose="020F0600000000000000" pitchFamily="50" charset="-128"/>
              </a:rPr>
              <a:t>こと</a:t>
            </a:r>
            <a:r>
              <a:rPr lang="ja" sz="2000" dirty="0">
                <a:solidFill>
                  <a:srgbClr val="001F60"/>
                </a:solidFill>
                <a:latin typeface="HG丸ｺﾞｼｯｸM-PRO" panose="020F0600000000000000" pitchFamily="50" charset="-128"/>
                <a:ea typeface="HG丸ｺﾞｼｯｸM-PRO" panose="020F0600000000000000" pitchFamily="50" charset="-128"/>
              </a:rPr>
              <a:t>ですか</a:t>
            </a:r>
            <a:endParaRPr lang="en-US" altLang="ja" sz="20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140"/>
              </a:spcAft>
            </a:pPr>
            <a:r>
              <a:rPr lang="en-US" altLang="ja-JP" sz="2000" dirty="0">
                <a:latin typeface="HG丸ｺﾞｼｯｸM-PRO" panose="020F0600000000000000" pitchFamily="50" charset="-128"/>
                <a:ea typeface="HG丸ｺﾞｼｯｸM-PRO" panose="020F0600000000000000" pitchFamily="50" charset="-128"/>
              </a:rPr>
              <a:t>A</a:t>
            </a:r>
            <a:r>
              <a:rPr lang="ja-JP" altLang="en-US" sz="2000" dirty="0">
                <a:latin typeface="HG丸ｺﾞｼｯｸM-PRO" panose="020F0600000000000000" pitchFamily="50" charset="-128"/>
                <a:ea typeface="HG丸ｺﾞｼｯｸM-PRO" panose="020F0600000000000000" pitchFamily="50" charset="-128"/>
              </a:rPr>
              <a:t>６</a:t>
            </a:r>
            <a:r>
              <a:rPr lang="en-US" altLang="ja-JP" sz="2000" dirty="0">
                <a:latin typeface="HG丸ｺﾞｼｯｸM-PRO" panose="020F0600000000000000" pitchFamily="50" charset="-128"/>
                <a:ea typeface="HG丸ｺﾞｼｯｸM-PRO" panose="020F0600000000000000" pitchFamily="50" charset="-128"/>
              </a:rPr>
              <a:t>. </a:t>
            </a:r>
            <a:r>
              <a:rPr lang="ja" sz="2000" dirty="0">
                <a:latin typeface="HG丸ｺﾞｼｯｸM-PRO" panose="020F0600000000000000" pitchFamily="50" charset="-128"/>
                <a:ea typeface="HG丸ｺﾞｼｯｸM-PRO" panose="020F0600000000000000" pitchFamily="50" charset="-128"/>
              </a:rPr>
              <a:t>幼稚園は幼稚園教育要領</a:t>
            </a:r>
            <a:r>
              <a:rPr lang="ja-JP" altLang="en-US" sz="2000" dirty="0">
                <a:latin typeface="HG丸ｺﾞｼｯｸM-PRO" panose="020F0600000000000000" pitchFamily="50" charset="-128"/>
                <a:ea typeface="HG丸ｺﾞｼｯｸM-PRO" panose="020F0600000000000000" pitchFamily="50" charset="-128"/>
              </a:rPr>
              <a:t>に基づき就学前教育を実施し</a:t>
            </a:r>
            <a:r>
              <a:rPr lang="ja" sz="2000" dirty="0">
                <a:latin typeface="HG丸ｺﾞｼｯｸM-PRO" panose="020F0600000000000000" pitchFamily="50" charset="-128"/>
                <a:ea typeface="HG丸ｺﾞｼｯｸM-PRO" panose="020F0600000000000000" pitchFamily="50" charset="-128"/>
              </a:rPr>
              <a:t>、保育所</a:t>
            </a:r>
            <a:r>
              <a:rPr lang="ja-JP" altLang="en-US" sz="2000" dirty="0">
                <a:latin typeface="HG丸ｺﾞｼｯｸM-PRO" panose="020F0600000000000000" pitchFamily="50" charset="-128"/>
                <a:ea typeface="HG丸ｺﾞｼｯｸM-PRO" panose="020F0600000000000000" pitchFamily="50" charset="-128"/>
              </a:rPr>
              <a:t>で</a:t>
            </a:r>
            <a:r>
              <a:rPr lang="ja" sz="2000" dirty="0">
                <a:latin typeface="HG丸ｺﾞｼｯｸM-PRO" panose="020F0600000000000000" pitchFamily="50" charset="-128"/>
                <a:ea typeface="HG丸ｺﾞｼｯｸM-PRO" panose="020F0600000000000000" pitchFamily="50" charset="-128"/>
              </a:rPr>
              <a:t>は保育所保育指針に</a:t>
            </a:r>
            <a:r>
              <a:rPr lang="ja-JP" altLang="en-US" sz="2000" dirty="0">
                <a:latin typeface="HG丸ｺﾞｼｯｸM-PRO" panose="020F0600000000000000" pitchFamily="50" charset="-128"/>
                <a:ea typeface="HG丸ｺﾞｼｯｸM-PRO" panose="020F0600000000000000" pitchFamily="50" charset="-128"/>
              </a:rPr>
              <a:t>基づいた保育を行っています</a:t>
            </a:r>
            <a:r>
              <a:rPr lang="ja" sz="2000" dirty="0">
                <a:latin typeface="HG丸ｺﾞｼｯｸM-PRO" panose="020F0600000000000000" pitchFamily="50" charset="-128"/>
                <a:ea typeface="HG丸ｺﾞｼｯｸM-PRO" panose="020F0600000000000000" pitchFamily="50" charset="-128"/>
              </a:rPr>
              <a:t>。幼保連携型認定こども園は教育・保育要領に基づく</a:t>
            </a:r>
            <a:r>
              <a:rPr lang="ja-JP" altLang="en-US" sz="2000" dirty="0">
                <a:latin typeface="HG丸ｺﾞｼｯｸM-PRO" panose="020F0600000000000000" pitchFamily="50" charset="-128"/>
                <a:ea typeface="HG丸ｺﾞｼｯｸM-PRO" panose="020F0600000000000000" pitchFamily="50" charset="-128"/>
              </a:rPr>
              <a:t>教育と保育の両方</a:t>
            </a:r>
            <a:r>
              <a:rPr lang="ja" sz="2000" dirty="0">
                <a:latin typeface="HG丸ｺﾞｼｯｸM-PRO" panose="020F0600000000000000" pitchFamily="50" charset="-128"/>
                <a:ea typeface="HG丸ｺﾞｼｯｸM-PRO" panose="020F0600000000000000" pitchFamily="50" charset="-128"/>
              </a:rPr>
              <a:t>を行い</a:t>
            </a:r>
            <a:r>
              <a:rPr lang="ja-JP" altLang="en-US" sz="2000" dirty="0">
                <a:latin typeface="HG丸ｺﾞｼｯｸM-PRO" panose="020F0600000000000000" pitchFamily="50" charset="-128"/>
                <a:ea typeface="HG丸ｺﾞｼｯｸM-PRO" panose="020F0600000000000000" pitchFamily="50" charset="-128"/>
              </a:rPr>
              <a:t>ます</a:t>
            </a:r>
            <a:r>
              <a:rPr lang="ja" sz="2000" dirty="0">
                <a:latin typeface="HG丸ｺﾞｼｯｸM-PRO" panose="020F0600000000000000" pitchFamily="50" charset="-128"/>
                <a:ea typeface="HG丸ｺﾞｼｯｸM-PRO" panose="020F0600000000000000" pitchFamily="50" charset="-128"/>
              </a:rPr>
              <a:t>。</a:t>
            </a:r>
          </a:p>
        </p:txBody>
      </p:sp>
      <p:sp>
        <p:nvSpPr>
          <p:cNvPr id="6" name="正方形/長方形 5"/>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7" name="正方形/長方形 6"/>
          <p:cNvSpPr/>
          <p:nvPr/>
        </p:nvSpPr>
        <p:spPr>
          <a:xfrm>
            <a:off x="9180576" y="6473952"/>
            <a:ext cx="158496" cy="158496"/>
          </a:xfrm>
          <a:prstGeom prst="rect">
            <a:avLst/>
          </a:prstGeom>
          <a:noFill/>
        </p:spPr>
        <p:txBody>
          <a:bodyPr wrap="none" lIns="0" tIns="0" rIns="0" bIns="0">
            <a:noAutofit/>
          </a:bodyPr>
          <a:lstStyle/>
          <a:p>
            <a:pPr indent="0"/>
            <a:r>
              <a:rPr lang="en-US" sz="1000" dirty="0">
                <a:solidFill>
                  <a:srgbClr val="898989"/>
                </a:solidFill>
                <a:latin typeface="Arial"/>
              </a:rPr>
              <a:t>27</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856488" y="4300728"/>
            <a:ext cx="7726680" cy="1315139"/>
          </a:xfrm>
          <a:prstGeom prst="rect">
            <a:avLst/>
          </a:prstGeom>
        </p:spPr>
      </p:pic>
      <p:sp>
        <p:nvSpPr>
          <p:cNvPr id="3" name="正方形/長方形 2"/>
          <p:cNvSpPr/>
          <p:nvPr/>
        </p:nvSpPr>
        <p:spPr>
          <a:xfrm>
            <a:off x="856488" y="1560576"/>
            <a:ext cx="8129016" cy="658368"/>
          </a:xfrm>
          <a:prstGeom prst="rect">
            <a:avLst/>
          </a:prstGeom>
          <a:noFill/>
        </p:spPr>
        <p:txBody>
          <a:bodyPr lIns="0" tIns="0" rIns="0" bIns="0">
            <a:noAutofit/>
          </a:bodyPr>
          <a:lstStyle/>
          <a:p>
            <a:pPr indent="12700">
              <a:spcAft>
                <a:spcPts val="140"/>
              </a:spcAft>
            </a:pPr>
            <a:r>
              <a:rPr lang="ja" sz="2200" dirty="0">
                <a:latin typeface="HG丸ｺﾞｼｯｸM-PRO" panose="020F0600000000000000" pitchFamily="50" charset="-128"/>
                <a:ea typeface="HG丸ｺﾞｼｯｸM-PRO" panose="020F0600000000000000" pitchFamily="50" charset="-128"/>
              </a:rPr>
              <a:t>認定こども園</a:t>
            </a:r>
            <a:r>
              <a:rPr lang="ja-JP" altLang="en-US" sz="2200" dirty="0">
                <a:latin typeface="HG丸ｺﾞｼｯｸM-PRO" panose="020F0600000000000000" pitchFamily="50" charset="-128"/>
                <a:ea typeface="HG丸ｺﾞｼｯｸM-PRO" panose="020F0600000000000000" pitchFamily="50" charset="-128"/>
              </a:rPr>
              <a:t>化</a:t>
            </a:r>
            <a:r>
              <a:rPr lang="ja" sz="2200" dirty="0">
                <a:latin typeface="HG丸ｺﾞｼｯｸM-PRO" panose="020F0600000000000000" pitchFamily="50" charset="-128"/>
                <a:ea typeface="HG丸ｺﾞｼｯｸM-PRO" panose="020F0600000000000000" pitchFamily="50" charset="-128"/>
              </a:rPr>
              <a:t>に関する情報については、今後も市ホームページや</a:t>
            </a:r>
            <a:r>
              <a:rPr lang="en-US" altLang="ja-JP" sz="2200" dirty="0">
                <a:latin typeface="HG丸ｺﾞｼｯｸM-PRO" panose="020F0600000000000000" pitchFamily="50" charset="-128"/>
                <a:ea typeface="HG丸ｺﾞｼｯｸM-PRO" panose="020F0600000000000000" pitchFamily="50" charset="-128"/>
              </a:rPr>
              <a:t>『</a:t>
            </a:r>
            <a:r>
              <a:rPr lang="ja-JP" altLang="en-US" sz="2200" dirty="0">
                <a:latin typeface="HG丸ｺﾞｼｯｸM-PRO" panose="020F0600000000000000" pitchFamily="50" charset="-128"/>
                <a:ea typeface="HG丸ｺﾞｼｯｸM-PRO" panose="020F0600000000000000" pitchFamily="50" charset="-128"/>
              </a:rPr>
              <a:t>広報だいとう</a:t>
            </a:r>
            <a:r>
              <a:rPr lang="en-US" altLang="ja-JP" sz="2200" dirty="0">
                <a:latin typeface="HG丸ｺﾞｼｯｸM-PRO" panose="020F0600000000000000" pitchFamily="50" charset="-128"/>
                <a:ea typeface="HG丸ｺﾞｼｯｸM-PRO" panose="020F0600000000000000" pitchFamily="50" charset="-128"/>
              </a:rPr>
              <a:t>』</a:t>
            </a:r>
            <a:r>
              <a:rPr lang="ja-JP" altLang="en-US" sz="2200" dirty="0">
                <a:latin typeface="HG丸ｺﾞｼｯｸM-PRO" panose="020F0600000000000000" pitchFamily="50" charset="-128"/>
                <a:ea typeface="HG丸ｺﾞｼｯｸM-PRO" panose="020F0600000000000000" pitchFamily="50" charset="-128"/>
              </a:rPr>
              <a:t>へ掲載しますので、そちらをご覧ください。</a:t>
            </a:r>
            <a:endParaRPr lang="ja" sz="22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856488" y="2615184"/>
            <a:ext cx="8373237" cy="993648"/>
          </a:xfrm>
          <a:prstGeom prst="rect">
            <a:avLst/>
          </a:prstGeom>
          <a:noFill/>
        </p:spPr>
        <p:txBody>
          <a:bodyPr lIns="0" tIns="0" rIns="0" bIns="0">
            <a:noAutofit/>
          </a:bodyPr>
          <a:lstStyle/>
          <a:p>
            <a:pPr indent="0"/>
            <a:r>
              <a:rPr lang="ja" sz="2200" dirty="0">
                <a:latin typeface="HG丸ｺﾞｼｯｸM-PRO" panose="020F0600000000000000" pitchFamily="50" charset="-128"/>
                <a:ea typeface="HG丸ｺﾞｼｯｸM-PRO" panose="020F0600000000000000" pitchFamily="50" charset="-128"/>
              </a:rPr>
              <a:t>【お問い合わせ】</a:t>
            </a:r>
          </a:p>
          <a:p>
            <a:pPr marL="243400" marR="1881700" indent="0">
              <a:lnSpc>
                <a:spcPts val="2640"/>
              </a:lnSpc>
            </a:pPr>
            <a:r>
              <a:rPr lang="ja-JP" altLang="en-US" sz="2200" dirty="0">
                <a:latin typeface="HG丸ｺﾞｼｯｸM-PRO" panose="020F0600000000000000" pitchFamily="50" charset="-128"/>
                <a:ea typeface="HG丸ｺﾞｼｯｸM-PRO" panose="020F0600000000000000" pitchFamily="50" charset="-128"/>
              </a:rPr>
              <a:t>大東市</a:t>
            </a:r>
            <a:r>
              <a:rPr lang="ja" sz="2200" dirty="0">
                <a:latin typeface="HG丸ｺﾞｼｯｸM-PRO" panose="020F0600000000000000" pitchFamily="50" charset="-128"/>
                <a:ea typeface="HG丸ｺﾞｼｯｸM-PRO" panose="020F0600000000000000" pitchFamily="50" charset="-128"/>
              </a:rPr>
              <a:t>市 </a:t>
            </a:r>
            <a:r>
              <a:rPr lang="ja-JP" altLang="en-US" sz="2200" dirty="0">
                <a:latin typeface="HG丸ｺﾞｼｯｸM-PRO" panose="020F0600000000000000" pitchFamily="50" charset="-128"/>
                <a:ea typeface="HG丸ｺﾞｼｯｸM-PRO" panose="020F0600000000000000" pitchFamily="50" charset="-128"/>
              </a:rPr>
              <a:t>福祉・子ども</a:t>
            </a:r>
            <a:r>
              <a:rPr lang="ja" sz="2200" dirty="0">
                <a:latin typeface="HG丸ｺﾞｼｯｸM-PRO" panose="020F0600000000000000" pitchFamily="50" charset="-128"/>
                <a:ea typeface="HG丸ｺﾞｼｯｸM-PRO" panose="020F0600000000000000" pitchFamily="50" charset="-128"/>
              </a:rPr>
              <a:t>部 </a:t>
            </a:r>
            <a:r>
              <a:rPr lang="ja-JP" altLang="en-US" sz="2200" dirty="0">
                <a:latin typeface="HG丸ｺﾞｼｯｸM-PRO" panose="020F0600000000000000" pitchFamily="50" charset="-128"/>
                <a:ea typeface="HG丸ｺﾞｼｯｸM-PRO" panose="020F0600000000000000" pitchFamily="50" charset="-128"/>
              </a:rPr>
              <a:t>子ども室</a:t>
            </a:r>
            <a:r>
              <a:rPr lang="ja" sz="2200" dirty="0">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子ども政策</a:t>
            </a:r>
            <a:r>
              <a:rPr lang="en-US" altLang="ja-JP" sz="2200" dirty="0">
                <a:latin typeface="HG丸ｺﾞｼｯｸM-PRO" panose="020F0600000000000000" pitchFamily="50" charset="-128"/>
                <a:ea typeface="HG丸ｺﾞｼｯｸM-PRO" panose="020F0600000000000000" pitchFamily="50" charset="-128"/>
              </a:rPr>
              <a:t>G</a:t>
            </a:r>
          </a:p>
          <a:p>
            <a:pPr marL="243400" marR="1881700" indent="0">
              <a:lnSpc>
                <a:spcPts val="2640"/>
              </a:lnSpc>
            </a:pPr>
            <a:r>
              <a:rPr lang="en-US" altLang="ja-JP" sz="2200" dirty="0">
                <a:latin typeface="HG丸ｺﾞｼｯｸM-PRO" panose="020F0600000000000000" pitchFamily="50" charset="-128"/>
                <a:ea typeface="HG丸ｺﾞｼｯｸM-PRO" panose="020F0600000000000000" pitchFamily="50" charset="-128"/>
              </a:rPr>
              <a:t>TEL:072-870-9662</a:t>
            </a:r>
            <a:endParaRPr lang="en-US" sz="22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1310640" y="4300728"/>
            <a:ext cx="7403592" cy="1015746"/>
          </a:xfrm>
          <a:prstGeom prst="rect">
            <a:avLst/>
          </a:prstGeom>
          <a:noFill/>
        </p:spPr>
        <p:txBody>
          <a:bodyPr lIns="0" tIns="0" rIns="0" bIns="0">
            <a:noAutofit/>
          </a:bodyPr>
          <a:lstStyle/>
          <a:p>
            <a:pPr indent="0">
              <a:spcAft>
                <a:spcPts val="140"/>
              </a:spcAft>
            </a:pPr>
            <a:r>
              <a:rPr lang="ja" sz="1800" dirty="0">
                <a:latin typeface="ＭＳ ゴシック" panose="020B0609070205080204" pitchFamily="49" charset="-128"/>
                <a:ea typeface="ＭＳ ゴシック" panose="020B0609070205080204" pitchFamily="49" charset="-128"/>
              </a:rPr>
              <a:t>認定こども園に関することは、内閣府ホームページでも検索できます。</a:t>
            </a:r>
          </a:p>
          <a:p>
            <a:pPr indent="0"/>
            <a:r>
              <a:rPr lang="ja" sz="1800" dirty="0">
                <a:latin typeface="ＭＳ ゴシック" panose="020B0609070205080204" pitchFamily="49" charset="-128"/>
                <a:ea typeface="ＭＳ ゴシック" panose="020B0609070205080204" pitchFamily="49" charset="-128"/>
              </a:rPr>
              <a:t>『すくすくジャパン！』または『子ども・子育て支援新制度』で検索</a:t>
            </a:r>
            <a:r>
              <a:rPr lang="ja-JP" altLang="en-US" sz="1800" dirty="0">
                <a:latin typeface="ＭＳ ゴシック" panose="020B0609070205080204" pitchFamily="49" charset="-128"/>
                <a:ea typeface="ＭＳ ゴシック" panose="020B0609070205080204" pitchFamily="49" charset="-128"/>
              </a:rPr>
              <a:t>してください。</a:t>
            </a:r>
            <a:endParaRPr lang="ja" sz="1800" dirty="0">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7" name="正方形/長方形 6"/>
          <p:cNvSpPr/>
          <p:nvPr/>
        </p:nvSpPr>
        <p:spPr>
          <a:xfrm>
            <a:off x="9159240" y="6473952"/>
            <a:ext cx="179832" cy="158496"/>
          </a:xfrm>
          <a:prstGeom prst="rect">
            <a:avLst/>
          </a:prstGeom>
          <a:noFill/>
        </p:spPr>
        <p:txBody>
          <a:bodyPr wrap="none" lIns="0" tIns="0" rIns="0" bIns="0">
            <a:noAutofit/>
          </a:bodyPr>
          <a:lstStyle/>
          <a:p>
            <a:pPr indent="0"/>
            <a:r>
              <a:rPr lang="en-US" sz="1000" dirty="0">
                <a:solidFill>
                  <a:srgbClr val="898989"/>
                </a:solidFill>
                <a:latin typeface="Arial"/>
              </a:rPr>
              <a:t>28</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086356" y="4682778"/>
            <a:ext cx="7252716" cy="591312"/>
          </a:xfrm>
          <a:prstGeom prst="rect">
            <a:avLst/>
          </a:prstGeom>
          <a:noFill/>
        </p:spPr>
        <p:txBody>
          <a:bodyPr wrap="none" lIns="0" tIns="0" rIns="0" bIns="0">
            <a:noAutofit/>
          </a:bodyPr>
          <a:lstStyle/>
          <a:p>
            <a:pPr indent="0"/>
            <a:r>
              <a:rPr lang="ja-JP" altLang="en-US" sz="4000" dirty="0">
                <a:latin typeface="ＭＳ ゴシック" panose="020B0609070205080204" pitchFamily="49" charset="-128"/>
                <a:ea typeface="ＭＳ ゴシック" panose="020B0609070205080204" pitchFamily="49" charset="-128"/>
              </a:rPr>
              <a:t>認定こども園制度について</a:t>
            </a:r>
            <a:endParaRPr lang="en-US" sz="4000"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68384"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2</a:t>
            </a:r>
          </a:p>
        </p:txBody>
      </p:sp>
      <p:pic>
        <p:nvPicPr>
          <p:cNvPr id="6" name="図 5">
            <a:extLst>
              <a:ext uri="{FF2B5EF4-FFF2-40B4-BE49-F238E27FC236}">
                <a16:creationId xmlns:a16="http://schemas.microsoft.com/office/drawing/2014/main" xmlns="" id="{4AD54A78-C0A9-4830-9A4F-04FB36176D4E}"/>
              </a:ext>
            </a:extLst>
          </p:cNvPr>
          <p:cNvPicPr>
            <a:picLocks noChangeAspect="1"/>
          </p:cNvPicPr>
          <p:nvPr/>
        </p:nvPicPr>
        <p:blipFill>
          <a:blip r:embed="rId2"/>
          <a:stretch>
            <a:fillRect/>
          </a:stretch>
        </p:blipFill>
        <p:spPr>
          <a:xfrm>
            <a:off x="3139694" y="1318836"/>
            <a:ext cx="3639312" cy="2764536"/>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6031992" y="3361944"/>
            <a:ext cx="3639312" cy="2764536"/>
          </a:xfrm>
          <a:prstGeom prst="rect">
            <a:avLst/>
          </a:prstGeom>
        </p:spPr>
      </p:pic>
      <p:sp>
        <p:nvSpPr>
          <p:cNvPr id="7" name="正方形/長方形 6"/>
          <p:cNvSpPr/>
          <p:nvPr/>
        </p:nvSpPr>
        <p:spPr>
          <a:xfrm>
            <a:off x="566928" y="6483096"/>
            <a:ext cx="8772144" cy="131064"/>
          </a:xfrm>
          <a:prstGeom prst="rect">
            <a:avLst/>
          </a:prstGeom>
          <a:noFill/>
        </p:spPr>
        <p:txBody>
          <a:bodyPr wrap="none" lIns="0" tIns="0" rIns="0" bIns="0">
            <a:noAutofit/>
          </a:bodyPr>
          <a:lstStyle/>
          <a:p>
            <a:pPr marL="3316800" indent="0" algn="just"/>
            <a:r>
              <a:rPr lang="ja" sz="1000" dirty="0">
                <a:solidFill>
                  <a:srgbClr val="898989"/>
                </a:solidFill>
                <a:latin typeface="MS Mincho"/>
                <a:ea typeface="MS Mincho"/>
              </a:rPr>
              <a:t>認定こども園説明会資料                      </a:t>
            </a:r>
            <a:endParaRPr lang="en-US" sz="1000" dirty="0">
              <a:solidFill>
                <a:srgbClr val="898989"/>
              </a:solidFill>
              <a:latin typeface="MS Mincho"/>
            </a:endParaRPr>
          </a:p>
        </p:txBody>
      </p:sp>
      <p:sp>
        <p:nvSpPr>
          <p:cNvPr id="8" name="正方形/長方形 7">
            <a:extLst>
              <a:ext uri="{FF2B5EF4-FFF2-40B4-BE49-F238E27FC236}">
                <a16:creationId xmlns:a16="http://schemas.microsoft.com/office/drawing/2014/main" xmlns="" id="{FC2FB2B2-909C-4CB7-BBBC-29FABE47CCFB}"/>
              </a:ext>
            </a:extLst>
          </p:cNvPr>
          <p:cNvSpPr/>
          <p:nvPr/>
        </p:nvSpPr>
        <p:spPr>
          <a:xfrm>
            <a:off x="9168384" y="6464808"/>
            <a:ext cx="170688" cy="167640"/>
          </a:xfrm>
          <a:prstGeom prst="rect">
            <a:avLst/>
          </a:prstGeom>
          <a:noFill/>
        </p:spPr>
        <p:txBody>
          <a:bodyPr wrap="none" lIns="0" tIns="0" rIns="0" bIns="0">
            <a:noAutofit/>
          </a:bodyPr>
          <a:lstStyle/>
          <a:p>
            <a:pPr indent="0"/>
            <a:r>
              <a:rPr lang="en-US" altLang="ja-JP" sz="1000" dirty="0">
                <a:solidFill>
                  <a:srgbClr val="898989"/>
                </a:solidFill>
                <a:latin typeface="MS Mincho"/>
              </a:rPr>
              <a:t>3</a:t>
            </a:r>
            <a:endParaRPr lang="en-US" sz="1000" dirty="0">
              <a:solidFill>
                <a:srgbClr val="898989"/>
              </a:solidFill>
              <a:latin typeface="MS Mincho"/>
            </a:endParaRPr>
          </a:p>
        </p:txBody>
      </p:sp>
      <p:sp>
        <p:nvSpPr>
          <p:cNvPr id="9" name="正方形/長方形 8">
            <a:extLst>
              <a:ext uri="{FF2B5EF4-FFF2-40B4-BE49-F238E27FC236}">
                <a16:creationId xmlns:a16="http://schemas.microsoft.com/office/drawing/2014/main" xmlns="" id="{F2CBB341-C25E-4F9D-97F7-8B8FEE7482BD}"/>
              </a:ext>
            </a:extLst>
          </p:cNvPr>
          <p:cNvSpPr/>
          <p:nvPr/>
        </p:nvSpPr>
        <p:spPr>
          <a:xfrm>
            <a:off x="352070" y="1111505"/>
            <a:ext cx="8987001" cy="1608133"/>
          </a:xfrm>
          <a:prstGeom prst="rect">
            <a:avLst/>
          </a:prstGeom>
        </p:spPr>
        <p:txBody>
          <a:bodyPr wrap="square">
            <a:sp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a:t>
            </a:r>
            <a:r>
              <a:rPr lang="en-US" altLang="ja-JP" sz="2400" dirty="0">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就学前の子どもに関する教育、保育等の総合的な提供</a:t>
            </a:r>
            <a:r>
              <a:rPr lang="ja-JP" altLang="en-US" sz="2400" dirty="0">
                <a:latin typeface="HG丸ｺﾞｼｯｸM-PRO" panose="020F0600000000000000" pitchFamily="50" charset="-128"/>
                <a:ea typeface="HG丸ｺﾞｼｯｸM-PRO" panose="020F0600000000000000" pitchFamily="50" charset="-128"/>
              </a:rPr>
              <a:t>の</a:t>
            </a:r>
            <a:r>
              <a:rPr lang="ja" altLang="ja-JP" sz="2400" dirty="0">
                <a:latin typeface="HG丸ｺﾞｼｯｸM-PRO" panose="020F0600000000000000" pitchFamily="50" charset="-128"/>
                <a:ea typeface="HG丸ｺﾞｼｯｸM-PRO" panose="020F0600000000000000" pitchFamily="50" charset="-128"/>
              </a:rPr>
              <a:t>推</a:t>
            </a:r>
            <a:endParaRPr lang="en-US" altLang="ja"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a:t>
            </a:r>
            <a:r>
              <a:rPr lang="ja" altLang="ja-JP" sz="2400" dirty="0">
                <a:latin typeface="HG丸ｺﾞｼｯｸM-PRO" panose="020F0600000000000000" pitchFamily="50" charset="-128"/>
                <a:ea typeface="HG丸ｺﾞｼｯｸM-PRO" panose="020F0600000000000000" pitchFamily="50" charset="-128"/>
              </a:rPr>
              <a:t>進に関する法律」の施行により、</a:t>
            </a:r>
            <a:r>
              <a:rPr lang="ja" altLang="ja-JP" sz="2400" dirty="0">
                <a:solidFill>
                  <a:srgbClr val="001F60"/>
                </a:solidFill>
                <a:latin typeface="HG丸ｺﾞｼｯｸM-PRO" panose="020F0600000000000000" pitchFamily="50" charset="-128"/>
                <a:ea typeface="HG丸ｺﾞｼｯｸM-PRO" panose="020F0600000000000000" pitchFamily="50" charset="-128"/>
              </a:rPr>
              <a:t>就学前の教育・保育を</a:t>
            </a:r>
            <a:r>
              <a:rPr lang="ja-JP" altLang="en-US" sz="2400" dirty="0">
                <a:solidFill>
                  <a:srgbClr val="001F60"/>
                </a:solidFill>
                <a:latin typeface="HG丸ｺﾞｼｯｸM-PRO" panose="020F0600000000000000" pitchFamily="50" charset="-128"/>
                <a:ea typeface="HG丸ｺﾞｼｯｸM-PRO" panose="020F0600000000000000" pitchFamily="50" charset="-128"/>
              </a:rPr>
              <a:t>一体</a:t>
            </a:r>
            <a:endParaRPr lang="ja" altLang="ja-JP" sz="2400" dirty="0">
              <a:solidFill>
                <a:srgbClr val="001F60"/>
              </a:solidFill>
              <a:latin typeface="HG丸ｺﾞｼｯｸM-PRO" panose="020F0600000000000000" pitchFamily="50" charset="-128"/>
              <a:ea typeface="HG丸ｺﾞｼｯｸM-PRO" panose="020F0600000000000000" pitchFamily="50" charset="-128"/>
            </a:endParaRPr>
          </a:p>
          <a:p>
            <a:pPr marL="268800" indent="25400">
              <a:spcAft>
                <a:spcPts val="140"/>
              </a:spcAft>
            </a:pPr>
            <a:r>
              <a:rPr lang="ja" altLang="ja-JP" sz="2400" dirty="0">
                <a:solidFill>
                  <a:srgbClr val="001F60"/>
                </a:solidFill>
                <a:latin typeface="HG丸ｺﾞｼｯｸM-PRO" panose="020F0600000000000000" pitchFamily="50" charset="-128"/>
                <a:ea typeface="HG丸ｺﾞｼｯｸM-PRO" panose="020F0600000000000000" pitchFamily="50" charset="-128"/>
              </a:rPr>
              <a:t>として捉え、一貫して提供する</a:t>
            </a:r>
            <a:r>
              <a:rPr lang="ja" altLang="ja-JP" sz="2400" dirty="0">
                <a:latin typeface="HG丸ｺﾞｼｯｸM-PRO" panose="020F0600000000000000" pitchFamily="50" charset="-128"/>
                <a:ea typeface="HG丸ｺﾞｼｯｸM-PRO" panose="020F0600000000000000" pitchFamily="50" charset="-128"/>
              </a:rPr>
              <a:t>新たな枠組みとして、平成</a:t>
            </a:r>
          </a:p>
          <a:p>
            <a:pPr marL="268800" indent="25400"/>
            <a:r>
              <a:rPr lang="ja" altLang="ja-JP" sz="2400" dirty="0">
                <a:latin typeface="HG丸ｺﾞｼｯｸM-PRO" panose="020F0600000000000000" pitchFamily="50" charset="-128"/>
                <a:ea typeface="HG丸ｺﾞｼｯｸM-PRO" panose="020F0600000000000000" pitchFamily="50" charset="-128"/>
              </a:rPr>
              <a:t>18年に創設され</a:t>
            </a:r>
            <a:r>
              <a:rPr lang="ja-JP" altLang="en-US" sz="2400" dirty="0">
                <a:latin typeface="HG丸ｺﾞｼｯｸM-PRO" panose="020F0600000000000000" pitchFamily="50" charset="-128"/>
                <a:ea typeface="HG丸ｺﾞｼｯｸM-PRO" panose="020F0600000000000000" pitchFamily="50" charset="-128"/>
              </a:rPr>
              <a:t>た施設です</a:t>
            </a:r>
            <a:r>
              <a:rPr lang="ja" altLang="ja-JP" sz="2400" dirty="0">
                <a:latin typeface="HG丸ｺﾞｼｯｸM-PRO" panose="020F0600000000000000" pitchFamily="50" charset="-128"/>
                <a:ea typeface="HG丸ｺﾞｼｯｸM-PRO" panose="020F0600000000000000" pitchFamily="50" charset="-128"/>
              </a:rPr>
              <a:t>。</a:t>
            </a:r>
          </a:p>
        </p:txBody>
      </p:sp>
      <p:sp>
        <p:nvSpPr>
          <p:cNvPr id="10" name="正方形/長方形 9">
            <a:extLst>
              <a:ext uri="{FF2B5EF4-FFF2-40B4-BE49-F238E27FC236}">
                <a16:creationId xmlns:a16="http://schemas.microsoft.com/office/drawing/2014/main" xmlns="" id="{63476D2E-8DBB-47F7-A04B-7BC4A6CD6FEA}"/>
              </a:ext>
            </a:extLst>
          </p:cNvPr>
          <p:cNvSpPr/>
          <p:nvPr/>
        </p:nvSpPr>
        <p:spPr>
          <a:xfrm>
            <a:off x="334817" y="2917826"/>
            <a:ext cx="8772144" cy="1800493"/>
          </a:xfrm>
          <a:prstGeom prst="rect">
            <a:avLst/>
          </a:prstGeom>
        </p:spPr>
        <p:txBody>
          <a:bodyPr wrap="square">
            <a:spAutoFit/>
          </a:bodyPr>
          <a:lstStyle/>
          <a:p>
            <a:pPr indent="0">
              <a:spcAft>
                <a:spcPts val="560"/>
              </a:spcAft>
            </a:pPr>
            <a:r>
              <a:rPr lang="ja-JP" altLang="en-US" sz="2400" dirty="0">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就学前の</a:t>
            </a:r>
            <a:r>
              <a:rPr lang="ja" altLang="ja-JP" sz="2400" dirty="0">
                <a:solidFill>
                  <a:srgbClr val="FF0000"/>
                </a:solidFill>
                <a:latin typeface="HG丸ｺﾞｼｯｸM-PRO" panose="020F0600000000000000" pitchFamily="50" charset="-128"/>
                <a:ea typeface="HG丸ｺﾞｼｯｸM-PRO" panose="020F0600000000000000" pitchFamily="50" charset="-128"/>
              </a:rPr>
              <a:t>保育を必要とする子ども</a:t>
            </a:r>
            <a:r>
              <a:rPr lang="ja" altLang="ja-JP" sz="2400" dirty="0">
                <a:latin typeface="HG丸ｺﾞｼｯｸM-PRO" panose="020F0600000000000000" pitchFamily="50" charset="-128"/>
                <a:ea typeface="HG丸ｺﾞｼｯｸM-PRO" panose="020F0600000000000000" pitchFamily="50" charset="-128"/>
              </a:rPr>
              <a:t>も、</a:t>
            </a:r>
          </a:p>
          <a:p>
            <a:pPr marL="268800" indent="25400">
              <a:spcAft>
                <a:spcPts val="560"/>
              </a:spcAft>
            </a:pPr>
            <a:r>
              <a:rPr lang="ja" altLang="ja-JP" sz="2400" dirty="0">
                <a:solidFill>
                  <a:srgbClr val="FF0000"/>
                </a:solidFill>
                <a:latin typeface="HG丸ｺﾞｼｯｸM-PRO" panose="020F0600000000000000" pitchFamily="50" charset="-128"/>
                <a:ea typeface="HG丸ｺﾞｼｯｸM-PRO" panose="020F0600000000000000" pitchFamily="50" charset="-128"/>
              </a:rPr>
              <a:t>必要としない子ども</a:t>
            </a:r>
            <a:r>
              <a:rPr lang="ja" altLang="ja-JP" sz="2400" dirty="0">
                <a:latin typeface="HG丸ｺﾞｼｯｸM-PRO" panose="020F0600000000000000" pitchFamily="50" charset="-128"/>
                <a:ea typeface="HG丸ｺﾞｼｯｸM-PRO" panose="020F0600000000000000" pitchFamily="50" charset="-128"/>
              </a:rPr>
              <a:t>も共に受け入れ、</a:t>
            </a:r>
          </a:p>
          <a:p>
            <a:pPr marL="268800" indent="25400">
              <a:spcAft>
                <a:spcPts val="560"/>
              </a:spcAft>
            </a:pPr>
            <a:r>
              <a:rPr lang="ja" altLang="ja-JP" sz="2400" dirty="0">
                <a:latin typeface="HG丸ｺﾞｼｯｸM-PRO" panose="020F0600000000000000" pitchFamily="50" charset="-128"/>
                <a:ea typeface="HG丸ｺﾞｼｯｸM-PRO" panose="020F0600000000000000" pitchFamily="50" charset="-128"/>
              </a:rPr>
              <a:t>地域の子育て家庭に対する支援を行う</a:t>
            </a:r>
          </a:p>
          <a:p>
            <a:pPr marL="268800" indent="25400">
              <a:spcAft>
                <a:spcPts val="2870"/>
              </a:spcAft>
            </a:pPr>
            <a:r>
              <a:rPr lang="ja" altLang="ja-JP" sz="2400" dirty="0">
                <a:latin typeface="HG丸ｺﾞｼｯｸM-PRO" panose="020F0600000000000000" pitchFamily="50" charset="-128"/>
                <a:ea typeface="HG丸ｺﾞｼｯｸM-PRO" panose="020F0600000000000000" pitchFamily="50" charset="-128"/>
              </a:rPr>
              <a:t>機能を備え</a:t>
            </a:r>
            <a:r>
              <a:rPr lang="ja-JP" altLang="en-US" sz="2400" dirty="0">
                <a:latin typeface="HG丸ｺﾞｼｯｸM-PRO" panose="020F0600000000000000" pitchFamily="50" charset="-128"/>
                <a:ea typeface="HG丸ｺﾞｼｯｸM-PRO" panose="020F0600000000000000" pitchFamily="50" charset="-128"/>
              </a:rPr>
              <a:t>ています</a:t>
            </a:r>
            <a:r>
              <a:rPr lang="ja-JP" altLang="en-US" sz="2400" dirty="0">
                <a:latin typeface="ＭＳ ゴシック" panose="020B0609070205080204" pitchFamily="49" charset="-128"/>
                <a:ea typeface="ＭＳ ゴシック" panose="020B0609070205080204" pitchFamily="49" charset="-128"/>
              </a:rPr>
              <a:t>。</a:t>
            </a:r>
            <a:endParaRPr lang="ja" altLang="ja-JP" sz="2400" dirty="0">
              <a:latin typeface="ＭＳ ゴシック" panose="020B0609070205080204" pitchFamily="49" charset="-128"/>
              <a:ea typeface="ＭＳ ゴシック" panose="020B0609070205080204" pitchFamily="49" charset="-128"/>
            </a:endParaRPr>
          </a:p>
        </p:txBody>
      </p:sp>
      <p:sp>
        <p:nvSpPr>
          <p:cNvPr id="3" name="四角形: 角を丸くする 2">
            <a:extLst>
              <a:ext uri="{FF2B5EF4-FFF2-40B4-BE49-F238E27FC236}">
                <a16:creationId xmlns:a16="http://schemas.microsoft.com/office/drawing/2014/main" xmlns="" id="{3B2D855A-05DE-43CA-8BF5-0E9FBAA8482C}"/>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認定こども園とは</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8" name="正方形/長方形 7"/>
          <p:cNvSpPr/>
          <p:nvPr/>
        </p:nvSpPr>
        <p:spPr>
          <a:xfrm>
            <a:off x="9168384"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4</a:t>
            </a:r>
          </a:p>
        </p:txBody>
      </p:sp>
      <p:sp>
        <p:nvSpPr>
          <p:cNvPr id="10" name="正方形/長方形 9">
            <a:extLst>
              <a:ext uri="{FF2B5EF4-FFF2-40B4-BE49-F238E27FC236}">
                <a16:creationId xmlns:a16="http://schemas.microsoft.com/office/drawing/2014/main" xmlns="" id="{CB6CD0CE-D8F2-4DA1-9EB7-0D93C7E533E4}"/>
              </a:ext>
            </a:extLst>
          </p:cNvPr>
          <p:cNvSpPr/>
          <p:nvPr/>
        </p:nvSpPr>
        <p:spPr>
          <a:xfrm>
            <a:off x="473963" y="1461434"/>
            <a:ext cx="8683752" cy="461665"/>
          </a:xfrm>
          <a:prstGeom prst="rect">
            <a:avLst/>
          </a:prstGeom>
        </p:spPr>
        <p:txBody>
          <a:bodyPr wrap="square">
            <a:spAutoFit/>
          </a:bodyPr>
          <a:lstStyle/>
          <a:p>
            <a:pPr indent="0"/>
            <a:r>
              <a:rPr lang="ja-JP" altLang="en-US" sz="2400" dirty="0">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全国的</a:t>
            </a:r>
            <a:r>
              <a:rPr lang="ja-JP" altLang="en-US" sz="2400" dirty="0">
                <a:latin typeface="HG丸ｺﾞｼｯｸM-PRO" panose="020F0600000000000000" pitchFamily="50" charset="-128"/>
                <a:ea typeface="HG丸ｺﾞｼｯｸM-PRO" panose="020F0600000000000000" pitchFamily="50" charset="-128"/>
              </a:rPr>
              <a:t>な</a:t>
            </a:r>
            <a:r>
              <a:rPr lang="ja" altLang="ja-JP" sz="2400" dirty="0">
                <a:latin typeface="HG丸ｺﾞｼｯｸM-PRO" panose="020F0600000000000000" pitchFamily="50" charset="-128"/>
                <a:ea typeface="HG丸ｺﾞｼｯｸM-PRO" panose="020F0600000000000000" pitchFamily="50" charset="-128"/>
              </a:rPr>
              <a:t>少子高齢化</a:t>
            </a:r>
            <a:r>
              <a:rPr lang="ja-JP" altLang="en-US" sz="2400" dirty="0">
                <a:latin typeface="HG丸ｺﾞｼｯｸM-PRO" panose="020F0600000000000000" pitchFamily="50" charset="-128"/>
                <a:ea typeface="HG丸ｺﾞｼｯｸM-PRO" panose="020F0600000000000000" pitchFamily="50" charset="-128"/>
              </a:rPr>
              <a:t>の進行による</a:t>
            </a:r>
            <a:r>
              <a:rPr lang="ja"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児童数の</a:t>
            </a:r>
            <a:r>
              <a:rPr lang="ja" altLang="ja-JP" sz="2400" dirty="0">
                <a:latin typeface="HG丸ｺﾞｼｯｸM-PRO" panose="020F0600000000000000" pitchFamily="50" charset="-128"/>
                <a:ea typeface="HG丸ｺﾞｼｯｸM-PRO" panose="020F0600000000000000" pitchFamily="50" charset="-128"/>
              </a:rPr>
              <a:t>減少</a:t>
            </a:r>
          </a:p>
        </p:txBody>
      </p:sp>
      <p:sp>
        <p:nvSpPr>
          <p:cNvPr id="11" name="正方形/長方形 10">
            <a:extLst>
              <a:ext uri="{FF2B5EF4-FFF2-40B4-BE49-F238E27FC236}">
                <a16:creationId xmlns:a16="http://schemas.microsoft.com/office/drawing/2014/main" xmlns="" id="{87324E56-2D81-4334-9BAF-15AFB2EBDBF0}"/>
              </a:ext>
            </a:extLst>
          </p:cNvPr>
          <p:cNvSpPr/>
          <p:nvPr/>
        </p:nvSpPr>
        <p:spPr>
          <a:xfrm>
            <a:off x="476523" y="1882838"/>
            <a:ext cx="8968214" cy="843821"/>
          </a:xfrm>
          <a:prstGeom prst="rect">
            <a:avLst/>
          </a:prstGeom>
        </p:spPr>
        <p:txBody>
          <a:bodyPr wrap="square">
            <a:sp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核家族化の進行、女性の社会進出による就労機会の増加、保</a:t>
            </a:r>
          </a:p>
          <a:p>
            <a:pPr indent="0"/>
            <a:r>
              <a:rPr lang="ja" altLang="ja-JP" sz="2400" dirty="0">
                <a:latin typeface="HG丸ｺﾞｼｯｸM-PRO" panose="020F0600000000000000" pitchFamily="50" charset="-128"/>
                <a:ea typeface="HG丸ｺﾞｼｯｸM-PRO" panose="020F0600000000000000" pitchFamily="50" charset="-128"/>
              </a:rPr>
              <a:t>護者の就労形態の多様化など子どもを取り巻く環境の変化</a:t>
            </a:r>
          </a:p>
        </p:txBody>
      </p:sp>
      <p:sp>
        <p:nvSpPr>
          <p:cNvPr id="12" name="正方形/長方形 11">
            <a:extLst>
              <a:ext uri="{FF2B5EF4-FFF2-40B4-BE49-F238E27FC236}">
                <a16:creationId xmlns:a16="http://schemas.microsoft.com/office/drawing/2014/main" xmlns="" id="{6D587866-56F0-4032-AAC0-56C60FA33DFC}"/>
              </a:ext>
            </a:extLst>
          </p:cNvPr>
          <p:cNvSpPr/>
          <p:nvPr/>
        </p:nvSpPr>
        <p:spPr>
          <a:xfrm>
            <a:off x="513860" y="3736738"/>
            <a:ext cx="8683751" cy="830997"/>
          </a:xfrm>
          <a:prstGeom prst="rect">
            <a:avLst/>
          </a:prstGeom>
        </p:spPr>
        <p:txBody>
          <a:bodyPr wrap="square">
            <a:sp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平成</a:t>
            </a:r>
            <a:r>
              <a:rPr lang="en-US" altLang="ja" sz="2400" dirty="0">
                <a:latin typeface="HG丸ｺﾞｼｯｸM-PRO" panose="020F0600000000000000" pitchFamily="50" charset="-128"/>
                <a:ea typeface="HG丸ｺﾞｼｯｸM-PRO" panose="020F0600000000000000" pitchFamily="50" charset="-128"/>
              </a:rPr>
              <a:t>24</a:t>
            </a:r>
            <a:r>
              <a:rPr lang="en-US" altLang="ja-JP" sz="2400" dirty="0">
                <a:latin typeface="HG丸ｺﾞｼｯｸM-PRO" panose="020F0600000000000000" pitchFamily="50" charset="-128"/>
                <a:ea typeface="HG丸ｺﾞｼｯｸM-PRO" panose="020F0600000000000000" pitchFamily="50" charset="-128"/>
              </a:rPr>
              <a:t>年８月、子ども・子育て支援法を始めとした関連３法</a:t>
            </a:r>
            <a:r>
              <a:rPr lang="ja-JP" altLang="en-US" sz="2400" dirty="0">
                <a:latin typeface="HG丸ｺﾞｼｯｸM-PRO" panose="020F0600000000000000" pitchFamily="50" charset="-128"/>
                <a:ea typeface="HG丸ｺﾞｼｯｸM-PRO" panose="020F0600000000000000" pitchFamily="50" charset="-128"/>
              </a:rPr>
              <a:t>を制定、公布</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13" name="正方形/長方形 12">
            <a:extLst>
              <a:ext uri="{FF2B5EF4-FFF2-40B4-BE49-F238E27FC236}">
                <a16:creationId xmlns:a16="http://schemas.microsoft.com/office/drawing/2014/main" xmlns="" id="{627EBC83-C4DC-43C1-B87C-0A894401DCD7}"/>
              </a:ext>
            </a:extLst>
          </p:cNvPr>
          <p:cNvSpPr/>
          <p:nvPr/>
        </p:nvSpPr>
        <p:spPr>
          <a:xfrm>
            <a:off x="456708" y="4543078"/>
            <a:ext cx="8711675" cy="1213153"/>
          </a:xfrm>
          <a:prstGeom prst="rect">
            <a:avLst/>
          </a:prstGeom>
        </p:spPr>
        <p:txBody>
          <a:bodyPr wrap="square">
            <a:sp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○平成</a:t>
            </a:r>
            <a:r>
              <a:rPr lang="en-US" altLang="ja-JP" sz="2400" dirty="0">
                <a:latin typeface="HG丸ｺﾞｼｯｸM-PRO" panose="020F0600000000000000" pitchFamily="50" charset="-128"/>
                <a:ea typeface="HG丸ｺﾞｼｯｸM-PRO" panose="020F0600000000000000" pitchFamily="50" charset="-128"/>
              </a:rPr>
              <a:t>27年４月</a:t>
            </a:r>
            <a:r>
              <a:rPr lang="ja-JP" altLang="en-US" sz="2400" dirty="0">
                <a:latin typeface="HG丸ｺﾞｼｯｸM-PRO" panose="020F0600000000000000" pitchFamily="50" charset="-128"/>
                <a:ea typeface="HG丸ｺﾞｼｯｸM-PRO" panose="020F0600000000000000" pitchFamily="50" charset="-128"/>
              </a:rPr>
              <a:t>より、</a:t>
            </a:r>
            <a:r>
              <a:rPr lang="ja" altLang="ja-JP" sz="2400" dirty="0">
                <a:latin typeface="HG丸ｺﾞｼｯｸM-PRO" panose="020F0600000000000000" pitchFamily="50" charset="-128"/>
                <a:ea typeface="HG丸ｺﾞｼｯｸM-PRO" panose="020F0600000000000000" pitchFamily="50" charset="-128"/>
              </a:rPr>
              <a:t>幼児期の学校教育・保育</a:t>
            </a:r>
            <a:r>
              <a:rPr lang="ja-JP" altLang="en-US" sz="2400" dirty="0" err="1">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地域の子育て支援の量の拡充や</a:t>
            </a:r>
            <a:r>
              <a:rPr lang="ja" altLang="ja-JP" sz="2400" dirty="0">
                <a:latin typeface="HG丸ｺﾞｼｯｸM-PRO" panose="020F0600000000000000" pitchFamily="50" charset="-128"/>
                <a:ea typeface="HG丸ｺﾞｼｯｸM-PRO" panose="020F0600000000000000" pitchFamily="50" charset="-128"/>
              </a:rPr>
              <a:t>質の向上を進める</a:t>
            </a:r>
            <a:r>
              <a:rPr lang="ja-JP" altLang="en-US" sz="2400" dirty="0">
                <a:latin typeface="HG丸ｺﾞｼｯｸM-PRO" panose="020F0600000000000000" pitchFamily="50" charset="-128"/>
                <a:ea typeface="HG丸ｺﾞｼｯｸM-PRO" panose="020F0600000000000000" pitchFamily="50" charset="-128"/>
              </a:rPr>
              <a:t>ための、</a:t>
            </a:r>
            <a:r>
              <a:rPr lang="ja-JP" altLang="en-US" sz="2400" dirty="0">
                <a:solidFill>
                  <a:srgbClr val="FF0000"/>
                </a:solidFill>
                <a:latin typeface="HG丸ｺﾞｼｯｸM-PRO" panose="020F0600000000000000" pitchFamily="50" charset="-128"/>
                <a:ea typeface="HG丸ｺﾞｼｯｸM-PRO" panose="020F0600000000000000" pitchFamily="50" charset="-128"/>
              </a:rPr>
              <a:t>子ども・子育て支援新制度</a:t>
            </a:r>
            <a:r>
              <a:rPr lang="ja-JP" altLang="en-US" sz="2400" dirty="0">
                <a:latin typeface="HG丸ｺﾞｼｯｸM-PRO" panose="020F0600000000000000" pitchFamily="50" charset="-128"/>
                <a:ea typeface="HG丸ｺﾞｼｯｸM-PRO" panose="020F0600000000000000" pitchFamily="50" charset="-128"/>
              </a:rPr>
              <a:t>が</a:t>
            </a:r>
            <a:r>
              <a:rPr lang="en-US" altLang="ja-JP" sz="2400" dirty="0" err="1">
                <a:latin typeface="HG丸ｺﾞｼｯｸM-PRO" panose="020F0600000000000000" pitchFamily="50" charset="-128"/>
                <a:ea typeface="HG丸ｺﾞｼｯｸM-PRO" panose="020F0600000000000000" pitchFamily="50" charset="-128"/>
              </a:rPr>
              <a:t>本格</a:t>
            </a:r>
            <a:r>
              <a:rPr lang="ja-JP" altLang="en-US" sz="2400" dirty="0">
                <a:latin typeface="HG丸ｺﾞｼｯｸM-PRO" panose="020F0600000000000000" pitchFamily="50" charset="-128"/>
                <a:ea typeface="HG丸ｺﾞｼｯｸM-PRO" panose="020F0600000000000000" pitchFamily="50" charset="-128"/>
              </a:rPr>
              <a:t>実施</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14" name="四角形: 角を丸くする 13">
            <a:extLst>
              <a:ext uri="{FF2B5EF4-FFF2-40B4-BE49-F238E27FC236}">
                <a16:creationId xmlns:a16="http://schemas.microsoft.com/office/drawing/2014/main" xmlns="" id="{70578732-5608-4BD1-837B-AE3C7B5DCEF1}"/>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600" dirty="0"/>
              <a:t> 就学前の子どもをめぐる国の動向</a:t>
            </a:r>
            <a:endParaRPr kumimoji="1" lang="ja-JP" altLang="en-US" sz="3600" dirty="0"/>
          </a:p>
        </p:txBody>
      </p:sp>
      <p:sp>
        <p:nvSpPr>
          <p:cNvPr id="2" name="矢印: 下 1">
            <a:extLst>
              <a:ext uri="{FF2B5EF4-FFF2-40B4-BE49-F238E27FC236}">
                <a16:creationId xmlns:a16="http://schemas.microsoft.com/office/drawing/2014/main" xmlns="" id="{8FC67094-6B13-4209-A2BE-5FB386AAC9DE}"/>
              </a:ext>
            </a:extLst>
          </p:cNvPr>
          <p:cNvSpPr/>
          <p:nvPr/>
        </p:nvSpPr>
        <p:spPr>
          <a:xfrm>
            <a:off x="3057525" y="2784633"/>
            <a:ext cx="1257300" cy="8438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6" name="正方形/長方形 5"/>
          <p:cNvSpPr/>
          <p:nvPr/>
        </p:nvSpPr>
        <p:spPr>
          <a:xfrm>
            <a:off x="9168384"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5</a:t>
            </a:r>
          </a:p>
        </p:txBody>
      </p:sp>
      <p:sp>
        <p:nvSpPr>
          <p:cNvPr id="8" name="正方形/長方形 7">
            <a:extLst>
              <a:ext uri="{FF2B5EF4-FFF2-40B4-BE49-F238E27FC236}">
                <a16:creationId xmlns:a16="http://schemas.microsoft.com/office/drawing/2014/main" xmlns="" id="{3A928590-6B4C-4702-9CCD-FBF5DC56E5DE}"/>
              </a:ext>
            </a:extLst>
          </p:cNvPr>
          <p:cNvSpPr/>
          <p:nvPr/>
        </p:nvSpPr>
        <p:spPr>
          <a:xfrm>
            <a:off x="557784" y="1452778"/>
            <a:ext cx="8610600" cy="1225977"/>
          </a:xfrm>
          <a:prstGeom prst="rect">
            <a:avLst/>
          </a:prstGeom>
        </p:spPr>
        <p:txBody>
          <a:bodyPr wrap="square">
            <a:sp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市町村が主体となり、社会全体で費用を負担しながら地域</a:t>
            </a:r>
            <a:r>
              <a:rPr lang="ja-JP" altLang="en-US" sz="2400" dirty="0">
                <a:latin typeface="HG丸ｺﾞｼｯｸM-PRO" panose="020F0600000000000000" pitchFamily="50" charset="-128"/>
                <a:ea typeface="HG丸ｺﾞｼｯｸM-PRO" panose="020F0600000000000000" pitchFamily="50" charset="-128"/>
              </a:rPr>
              <a:t>　　</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a:t>
            </a:r>
            <a:r>
              <a:rPr lang="ja" altLang="ja-JP" sz="2400" dirty="0">
                <a:latin typeface="HG丸ｺﾞｼｯｸM-PRO" panose="020F0600000000000000" pitchFamily="50" charset="-128"/>
                <a:ea typeface="HG丸ｺﾞｼｯｸM-PRO" panose="020F0600000000000000" pitchFamily="50" charset="-128"/>
              </a:rPr>
              <a:t>の特性やニーズに即し</a:t>
            </a:r>
            <a:r>
              <a:rPr lang="ja-JP" altLang="en-US" sz="2400" dirty="0">
                <a:latin typeface="HG丸ｺﾞｼｯｸM-PRO" panose="020F0600000000000000" pitchFamily="50" charset="-128"/>
                <a:ea typeface="HG丸ｺﾞｼｯｸM-PRO" panose="020F0600000000000000" pitchFamily="50" charset="-128"/>
              </a:rPr>
              <a:t>た</a:t>
            </a:r>
            <a:r>
              <a:rPr lang="ja" altLang="ja-JP" sz="2400" dirty="0">
                <a:latin typeface="HG丸ｺﾞｼｯｸM-PRO" panose="020F0600000000000000" pitchFamily="50" charset="-128"/>
                <a:ea typeface="HG丸ｺﾞｼｯｸM-PRO" panose="020F0600000000000000" pitchFamily="50" charset="-128"/>
              </a:rPr>
              <a:t>、より柔軟な制度運用</a:t>
            </a:r>
            <a:r>
              <a:rPr lang="ja-JP" altLang="en-US" sz="2400" dirty="0">
                <a:latin typeface="HG丸ｺﾞｼｯｸM-PRO" panose="020F0600000000000000" pitchFamily="50" charset="-128"/>
                <a:ea typeface="HG丸ｺﾞｼｯｸM-PRO" panose="020F0600000000000000" pitchFamily="50" charset="-128"/>
              </a:rPr>
              <a:t>とサービス　</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　の提供</a:t>
            </a:r>
            <a:r>
              <a:rPr lang="ja" altLang="ja-JP" sz="2400" dirty="0">
                <a:latin typeface="HG丸ｺﾞｼｯｸM-PRO" panose="020F0600000000000000" pitchFamily="50" charset="-128"/>
                <a:ea typeface="HG丸ｺﾞｼｯｸM-PRO" panose="020F0600000000000000" pitchFamily="50" charset="-128"/>
              </a:rPr>
              <a:t>を</a:t>
            </a:r>
            <a:r>
              <a:rPr lang="ja-JP" altLang="en-US" sz="2400" dirty="0">
                <a:latin typeface="HG丸ｺﾞｼｯｸM-PRO" panose="020F0600000000000000" pitchFamily="50" charset="-128"/>
                <a:ea typeface="HG丸ｺﾞｼｯｸM-PRO" panose="020F0600000000000000" pitchFamily="50" charset="-128"/>
              </a:rPr>
              <a:t>行うものです</a:t>
            </a:r>
            <a:endParaRPr lang="ja" altLang="ja-JP" sz="2400" dirty="0">
              <a:latin typeface="HG丸ｺﾞｼｯｸM-PRO" panose="020F0600000000000000" pitchFamily="50" charset="-128"/>
              <a:ea typeface="HG丸ｺﾞｼｯｸM-PRO" panose="020F0600000000000000" pitchFamily="50" charset="-128"/>
            </a:endParaRPr>
          </a:p>
        </p:txBody>
      </p:sp>
      <p:sp>
        <p:nvSpPr>
          <p:cNvPr id="9" name="正方形/長方形 8">
            <a:extLst>
              <a:ext uri="{FF2B5EF4-FFF2-40B4-BE49-F238E27FC236}">
                <a16:creationId xmlns:a16="http://schemas.microsoft.com/office/drawing/2014/main" xmlns="" id="{CC1777FE-62BB-4F39-A486-AE9E9828D3BF}"/>
              </a:ext>
            </a:extLst>
          </p:cNvPr>
          <p:cNvSpPr/>
          <p:nvPr/>
        </p:nvSpPr>
        <p:spPr>
          <a:xfrm>
            <a:off x="959834" y="3438525"/>
            <a:ext cx="7986331" cy="1354217"/>
          </a:xfrm>
          <a:prstGeom prst="rect">
            <a:avLst/>
          </a:prstGeom>
        </p:spPr>
        <p:txBody>
          <a:bodyPr wrap="square">
            <a:spAutoFit/>
          </a:bodyPr>
          <a:lstStyle/>
          <a:p>
            <a:pPr indent="0">
              <a:spcAft>
                <a:spcPts val="630"/>
              </a:spcAft>
            </a:pPr>
            <a:r>
              <a:rPr lang="ja" altLang="ja-JP" sz="2400" dirty="0">
                <a:solidFill>
                  <a:srgbClr val="001F60"/>
                </a:solidFill>
                <a:latin typeface="HG丸ｺﾞｼｯｸM-PRO" panose="020F0600000000000000" pitchFamily="50" charset="-128"/>
                <a:ea typeface="HG丸ｺﾞｼｯｸM-PRO" panose="020F0600000000000000" pitchFamily="50" charset="-128"/>
              </a:rPr>
              <a:t>①</a:t>
            </a:r>
            <a:r>
              <a:rPr lang="ja" altLang="ja-JP" sz="2400" dirty="0">
                <a:latin typeface="HG丸ｺﾞｼｯｸM-PRO" panose="020F0600000000000000" pitchFamily="50" charset="-128"/>
                <a:ea typeface="HG丸ｺﾞｼｯｸM-PRO" panose="020F0600000000000000" pitchFamily="50" charset="-128"/>
              </a:rPr>
              <a:t> </a:t>
            </a:r>
            <a:r>
              <a:rPr lang="ja" altLang="ja-JP" sz="2400" dirty="0">
                <a:solidFill>
                  <a:srgbClr val="001F60"/>
                </a:solidFill>
                <a:latin typeface="HG丸ｺﾞｼｯｸM-PRO" panose="020F0600000000000000" pitchFamily="50" charset="-128"/>
                <a:ea typeface="HG丸ｺﾞｼｯｸM-PRO" panose="020F0600000000000000" pitchFamily="50" charset="-128"/>
              </a:rPr>
              <a:t>質の高い幼児期の学校教育、保育の総合的な提供</a:t>
            </a:r>
          </a:p>
          <a:p>
            <a:pPr indent="0">
              <a:spcAft>
                <a:spcPts val="630"/>
              </a:spcAft>
            </a:pPr>
            <a:r>
              <a:rPr lang="ja" altLang="ja-JP" sz="2400" dirty="0">
                <a:solidFill>
                  <a:srgbClr val="001F60"/>
                </a:solidFill>
                <a:latin typeface="HG丸ｺﾞｼｯｸM-PRO" panose="020F0600000000000000" pitchFamily="50" charset="-128"/>
                <a:ea typeface="HG丸ｺﾞｼｯｸM-PRO" panose="020F0600000000000000" pitchFamily="50" charset="-128"/>
              </a:rPr>
              <a:t>②</a:t>
            </a:r>
            <a:r>
              <a:rPr lang="ja" altLang="ja-JP" sz="2400" dirty="0">
                <a:latin typeface="HG丸ｺﾞｼｯｸM-PRO" panose="020F0600000000000000" pitchFamily="50" charset="-128"/>
                <a:ea typeface="HG丸ｺﾞｼｯｸM-PRO" panose="020F0600000000000000" pitchFamily="50" charset="-128"/>
              </a:rPr>
              <a:t> </a:t>
            </a:r>
            <a:r>
              <a:rPr lang="ja" altLang="ja-JP" sz="2400" dirty="0">
                <a:solidFill>
                  <a:srgbClr val="001F60"/>
                </a:solidFill>
                <a:latin typeface="HG丸ｺﾞｼｯｸM-PRO" panose="020F0600000000000000" pitchFamily="50" charset="-128"/>
                <a:ea typeface="HG丸ｺﾞｼｯｸM-PRO" panose="020F0600000000000000" pitchFamily="50" charset="-128"/>
              </a:rPr>
              <a:t>保育の量的拡大・確保、教育・保育の質的改善</a:t>
            </a:r>
          </a:p>
          <a:p>
            <a:pPr indent="0">
              <a:spcAft>
                <a:spcPts val="2240"/>
              </a:spcAft>
            </a:pPr>
            <a:r>
              <a:rPr lang="ja" altLang="ja-JP" sz="2400" dirty="0">
                <a:solidFill>
                  <a:srgbClr val="001F60"/>
                </a:solidFill>
                <a:latin typeface="HG丸ｺﾞｼｯｸM-PRO" panose="020F0600000000000000" pitchFamily="50" charset="-128"/>
                <a:ea typeface="HG丸ｺﾞｼｯｸM-PRO" panose="020F0600000000000000" pitchFamily="50" charset="-128"/>
              </a:rPr>
              <a:t>③</a:t>
            </a:r>
            <a:r>
              <a:rPr lang="ja" altLang="ja-JP" sz="2400" dirty="0">
                <a:latin typeface="HG丸ｺﾞｼｯｸM-PRO" panose="020F0600000000000000" pitchFamily="50" charset="-128"/>
                <a:ea typeface="HG丸ｺﾞｼｯｸM-PRO" panose="020F0600000000000000" pitchFamily="50" charset="-128"/>
              </a:rPr>
              <a:t> </a:t>
            </a:r>
            <a:r>
              <a:rPr lang="ja" altLang="ja-JP" sz="2400" dirty="0">
                <a:solidFill>
                  <a:srgbClr val="001F60"/>
                </a:solidFill>
                <a:latin typeface="HG丸ｺﾞｼｯｸM-PRO" panose="020F0600000000000000" pitchFamily="50" charset="-128"/>
                <a:ea typeface="HG丸ｺﾞｼｯｸM-PRO" panose="020F0600000000000000" pitchFamily="50" charset="-128"/>
              </a:rPr>
              <a:t>地域の子ども・子育て支援の</a:t>
            </a:r>
            <a:r>
              <a:rPr lang="ja-JP" altLang="en-US" sz="2400" dirty="0">
                <a:solidFill>
                  <a:srgbClr val="001F60"/>
                </a:solidFill>
                <a:latin typeface="HG丸ｺﾞｼｯｸM-PRO" panose="020F0600000000000000" pitchFamily="50" charset="-128"/>
                <a:ea typeface="HG丸ｺﾞｼｯｸM-PRO" panose="020F0600000000000000" pitchFamily="50" charset="-128"/>
              </a:rPr>
              <a:t>充実</a:t>
            </a:r>
            <a:endParaRPr lang="ja" altLang="ja-JP" sz="2400" dirty="0">
              <a:solidFill>
                <a:srgbClr val="001F60"/>
              </a:solidFill>
              <a:latin typeface="HG丸ｺﾞｼｯｸM-PRO" panose="020F0600000000000000" pitchFamily="50" charset="-128"/>
              <a:ea typeface="HG丸ｺﾞｼｯｸM-PRO" panose="020F0600000000000000" pitchFamily="50" charset="-128"/>
            </a:endParaRPr>
          </a:p>
        </p:txBody>
      </p:sp>
      <p:sp>
        <p:nvSpPr>
          <p:cNvPr id="2" name="四角形: 角を丸くする 1">
            <a:extLst>
              <a:ext uri="{FF2B5EF4-FFF2-40B4-BE49-F238E27FC236}">
                <a16:creationId xmlns:a16="http://schemas.microsoft.com/office/drawing/2014/main" xmlns="" id="{753E59CC-D57E-4F35-A17F-FB12B2B03DC3}"/>
              </a:ext>
            </a:extLst>
          </p:cNvPr>
          <p:cNvSpPr/>
          <p:nvPr/>
        </p:nvSpPr>
        <p:spPr>
          <a:xfrm>
            <a:off x="728663" y="2971800"/>
            <a:ext cx="7986331" cy="24524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xmlns="" id="{C8EA1D79-BF4D-42ED-AF54-79FA337F1A4C}"/>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子ども・子育て支援新制度のポイント</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6" name="正方形/長方形 5"/>
          <p:cNvSpPr/>
          <p:nvPr/>
        </p:nvSpPr>
        <p:spPr>
          <a:xfrm>
            <a:off x="9168384"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6</a:t>
            </a:r>
          </a:p>
        </p:txBody>
      </p:sp>
      <p:sp>
        <p:nvSpPr>
          <p:cNvPr id="8" name="正方形/長方形 7">
            <a:extLst>
              <a:ext uri="{FF2B5EF4-FFF2-40B4-BE49-F238E27FC236}">
                <a16:creationId xmlns:a16="http://schemas.microsoft.com/office/drawing/2014/main" xmlns="" id="{A95A9BE3-0176-4700-B113-FC48BD58F27D}"/>
              </a:ext>
            </a:extLst>
          </p:cNvPr>
          <p:cNvSpPr/>
          <p:nvPr/>
        </p:nvSpPr>
        <p:spPr>
          <a:xfrm>
            <a:off x="411301" y="1188469"/>
            <a:ext cx="8923567" cy="1225977"/>
          </a:xfrm>
          <a:prstGeom prst="rect">
            <a:avLst/>
          </a:prstGeom>
        </p:spPr>
        <p:txBody>
          <a:bodyPr wrap="square">
            <a:spAutoFit/>
          </a:bodyPr>
          <a:lstStyle/>
          <a:p>
            <a:pPr indent="0">
              <a:spcAft>
                <a:spcPts val="140"/>
              </a:spcAft>
            </a:pPr>
            <a:r>
              <a:rPr lang="ja-JP" altLang="en-US" sz="2400" dirty="0">
                <a:latin typeface="HG丸ｺﾞｼｯｸM-PRO" panose="020F0600000000000000" pitchFamily="50" charset="-128"/>
                <a:ea typeface="HG丸ｺﾞｼｯｸM-PRO" panose="020F0600000000000000" pitchFamily="50" charset="-128"/>
              </a:rPr>
              <a:t>○</a:t>
            </a:r>
            <a:r>
              <a:rPr lang="ja" altLang="ja-JP" sz="2400" dirty="0">
                <a:latin typeface="HG丸ｺﾞｼｯｸM-PRO" panose="020F0600000000000000" pitchFamily="50" charset="-128"/>
                <a:ea typeface="HG丸ｺﾞｼｯｸM-PRO" panose="020F0600000000000000" pitchFamily="50" charset="-128"/>
              </a:rPr>
              <a:t>子ども子育て支援法第</a:t>
            </a:r>
            <a:r>
              <a:rPr lang="en-US" altLang="ja" sz="2400" dirty="0">
                <a:latin typeface="HG丸ｺﾞｼｯｸM-PRO" panose="020F0600000000000000" pitchFamily="50" charset="-128"/>
                <a:ea typeface="HG丸ｺﾞｼｯｸM-PRO" panose="020F0600000000000000" pitchFamily="50" charset="-128"/>
              </a:rPr>
              <a:t>61</a:t>
            </a:r>
            <a:r>
              <a:rPr lang="ja" altLang="ja-JP" sz="2400" dirty="0">
                <a:latin typeface="HG丸ｺﾞｼｯｸM-PRO" panose="020F0600000000000000" pitchFamily="50" charset="-128"/>
                <a:ea typeface="HG丸ｺﾞｼｯｸM-PRO" panose="020F0600000000000000" pitchFamily="50" charset="-128"/>
              </a:rPr>
              <a:t>条に基づき、平成</a:t>
            </a:r>
            <a:r>
              <a:rPr lang="en-US" altLang="ja" sz="2400" dirty="0">
                <a:latin typeface="HG丸ｺﾞｼｯｸM-PRO" panose="020F0600000000000000" pitchFamily="50" charset="-128"/>
                <a:ea typeface="HG丸ｺﾞｼｯｸM-PRO" panose="020F0600000000000000" pitchFamily="50" charset="-128"/>
              </a:rPr>
              <a:t>27</a:t>
            </a:r>
            <a:r>
              <a:rPr lang="en-US" altLang="ja-JP" sz="2400" dirty="0">
                <a:latin typeface="HG丸ｺﾞｼｯｸM-PRO" panose="020F0600000000000000" pitchFamily="50" charset="-128"/>
                <a:ea typeface="HG丸ｺﾞｼｯｸM-PRO" panose="020F0600000000000000" pitchFamily="50" charset="-128"/>
              </a:rPr>
              <a:t>年</a:t>
            </a:r>
            <a:r>
              <a:rPr lang="ja-JP" altLang="en-US" sz="2400" dirty="0">
                <a:latin typeface="HG丸ｺﾞｼｯｸM-PRO" panose="020F0600000000000000" pitchFamily="50" charset="-128"/>
                <a:ea typeface="HG丸ｺﾞｼｯｸM-PRO" panose="020F0600000000000000" pitchFamily="50" charset="-128"/>
              </a:rPr>
              <a:t>３</a:t>
            </a:r>
            <a:r>
              <a:rPr lang="en-US" altLang="ja-JP" sz="2400" dirty="0">
                <a:latin typeface="HG丸ｺﾞｼｯｸM-PRO" panose="020F0600000000000000" pitchFamily="50" charset="-128"/>
                <a:ea typeface="HG丸ｺﾞｼｯｸM-PRO" panose="020F0600000000000000" pitchFamily="50" charset="-128"/>
              </a:rPr>
              <a:t>月</a:t>
            </a:r>
            <a:r>
              <a:rPr lang="ja-JP" altLang="en-US" sz="2400" dirty="0">
                <a:latin typeface="HG丸ｺﾞｼｯｸM-PRO" panose="020F0600000000000000" pitchFamily="50" charset="-128"/>
                <a:ea typeface="HG丸ｺﾞｼｯｸM-PRO" panose="020F0600000000000000" pitchFamily="50" charset="-128"/>
              </a:rPr>
              <a:t>に</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solidFill>
                  <a:srgbClr val="001F60"/>
                </a:solidFill>
                <a:latin typeface="HG丸ｺﾞｼｯｸM-PRO" panose="020F0600000000000000" pitchFamily="50" charset="-128"/>
                <a:ea typeface="HG丸ｺﾞｼｯｸM-PRO" panose="020F0600000000000000" pitchFamily="50" charset="-128"/>
              </a:rPr>
              <a:t>大東</a:t>
            </a:r>
            <a:r>
              <a:rPr lang="ja" altLang="ja-JP" sz="2400" dirty="0">
                <a:solidFill>
                  <a:srgbClr val="001F60"/>
                </a:solidFill>
                <a:latin typeface="HG丸ｺﾞｼｯｸM-PRO" panose="020F0600000000000000" pitchFamily="50" charset="-128"/>
                <a:ea typeface="HG丸ｺﾞｼｯｸM-PRO" panose="020F0600000000000000" pitchFamily="50" charset="-128"/>
              </a:rPr>
              <a:t>市子ども・子育て支援事業計画</a:t>
            </a:r>
            <a:r>
              <a:rPr lang="ja" altLang="ja-JP" sz="2400" dirty="0">
                <a:latin typeface="HG丸ｺﾞｼｯｸM-PRO" panose="020F0600000000000000" pitchFamily="50" charset="-128"/>
                <a:ea typeface="HG丸ｺﾞｼｯｸM-PRO" panose="020F0600000000000000" pitchFamily="50" charset="-128"/>
              </a:rPr>
              <a:t>』を策定</a:t>
            </a:r>
            <a:r>
              <a:rPr lang="ja-JP" altLang="en-US" sz="2400" dirty="0">
                <a:latin typeface="HG丸ｺﾞｼｯｸM-PRO" panose="020F0600000000000000" pitchFamily="50" charset="-128"/>
                <a:ea typeface="HG丸ｺﾞｼｯｸM-PRO" panose="020F0600000000000000" pitchFamily="50" charset="-128"/>
              </a:rPr>
              <a:t>しました</a:t>
            </a:r>
            <a:r>
              <a:rPr lang="ja" altLang="ja-JP" sz="2400" dirty="0">
                <a:latin typeface="HG丸ｺﾞｼｯｸM-PRO" panose="020F0600000000000000" pitchFamily="50" charset="-128"/>
                <a:ea typeface="HG丸ｺﾞｼｯｸM-PRO" panose="020F0600000000000000" pitchFamily="50" charset="-128"/>
              </a:rPr>
              <a:t>。</a:t>
            </a:r>
            <a:endParaRPr lang="en-US" altLang="ja" sz="2400" dirty="0">
              <a:latin typeface="HG丸ｺﾞｼｯｸM-PRO" panose="020F0600000000000000" pitchFamily="50" charset="-128"/>
              <a:ea typeface="HG丸ｺﾞｼｯｸM-PRO" panose="020F0600000000000000" pitchFamily="50" charset="-128"/>
            </a:endParaRPr>
          </a:p>
          <a:p>
            <a:pPr marL="268800" indent="25400">
              <a:spcAft>
                <a:spcPts val="140"/>
              </a:spcAft>
            </a:pPr>
            <a:endParaRPr lang="en-US" altLang="ja" sz="2400" dirty="0">
              <a:latin typeface="HG丸ｺﾞｼｯｸM-PRO" panose="020F0600000000000000" pitchFamily="50" charset="-128"/>
              <a:ea typeface="HG丸ｺﾞｼｯｸM-PRO" panose="020F0600000000000000" pitchFamily="50" charset="-128"/>
            </a:endParaRPr>
          </a:p>
        </p:txBody>
      </p:sp>
      <p:sp>
        <p:nvSpPr>
          <p:cNvPr id="9" name="正方形/長方形 8">
            <a:extLst>
              <a:ext uri="{FF2B5EF4-FFF2-40B4-BE49-F238E27FC236}">
                <a16:creationId xmlns:a16="http://schemas.microsoft.com/office/drawing/2014/main" xmlns="" id="{2CAF7FAB-63FE-4212-A2C5-EC540CB186F9}"/>
              </a:ext>
            </a:extLst>
          </p:cNvPr>
          <p:cNvSpPr/>
          <p:nvPr/>
        </p:nvSpPr>
        <p:spPr>
          <a:xfrm>
            <a:off x="450350" y="3368531"/>
            <a:ext cx="8404895" cy="3046988"/>
          </a:xfrm>
          <a:prstGeom prst="rect">
            <a:avLst/>
          </a:prstGeom>
        </p:spPr>
        <p:txBody>
          <a:bodyPr wrap="square">
            <a:spAutoFit/>
          </a:bodyPr>
          <a:lstStyle/>
          <a:p>
            <a:pPr indent="0">
              <a:spcAft>
                <a:spcPts val="560"/>
              </a:spcAft>
            </a:pPr>
            <a:r>
              <a:rPr lang="ja-JP" altLang="en-US" sz="2400" dirty="0">
                <a:latin typeface="HG丸ｺﾞｼｯｸM-PRO" panose="020F0600000000000000" pitchFamily="50" charset="-128"/>
                <a:ea typeface="HG丸ｺﾞｼｯｸM-PRO" panose="020F0600000000000000" pitchFamily="50" charset="-128"/>
              </a:rPr>
              <a:t>◇重点施策（第１期）</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56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a:t>
            </a:r>
            <a:r>
              <a:rPr lang="ja-JP" altLang="en-US" sz="2400" u="sng" dirty="0">
                <a:solidFill>
                  <a:srgbClr val="001F60"/>
                </a:solidFill>
                <a:latin typeface="HG丸ｺﾞｼｯｸM-PRO" panose="020F0600000000000000" pitchFamily="50" charset="-128"/>
                <a:ea typeface="HG丸ｺﾞｼｯｸM-PRO" panose="020F0600000000000000" pitchFamily="50" charset="-128"/>
              </a:rPr>
              <a:t>待機児童ゼロのまちの取り組み</a:t>
            </a:r>
            <a:r>
              <a:rPr lang="ja-JP" altLang="en-US" sz="2400" dirty="0">
                <a:solidFill>
                  <a:srgbClr val="001F60"/>
                </a:solidFill>
                <a:latin typeface="HG丸ｺﾞｼｯｸM-PRO" panose="020F0600000000000000" pitchFamily="50" charset="-128"/>
                <a:ea typeface="HG丸ｺﾞｼｯｸM-PRO" panose="020F0600000000000000" pitchFamily="50" charset="-128"/>
              </a:rPr>
              <a:t>」</a:t>
            </a:r>
            <a:endParaRPr lang="en-US" altLang="ja-JP" sz="24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56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・認定こども園化の推進　・地域型保育事業の実施　等</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560"/>
              </a:spcAft>
            </a:pPr>
            <a:r>
              <a:rPr lang="ja-JP" altLang="en-US" sz="2400" dirty="0">
                <a:latin typeface="HG丸ｺﾞｼｯｸM-PRO" panose="020F0600000000000000" pitchFamily="50" charset="-128"/>
                <a:ea typeface="HG丸ｺﾞｼｯｸM-PRO" panose="020F0600000000000000" pitchFamily="50" charset="-128"/>
              </a:rPr>
              <a:t>◇重点施策（第２期）</a:t>
            </a:r>
            <a:endParaRPr lang="en-US" altLang="ja-JP" sz="2400" dirty="0">
              <a:latin typeface="HG丸ｺﾞｼｯｸM-PRO" panose="020F0600000000000000" pitchFamily="50" charset="-128"/>
              <a:ea typeface="HG丸ｺﾞｼｯｸM-PRO" panose="020F0600000000000000" pitchFamily="50" charset="-128"/>
            </a:endParaRPr>
          </a:p>
          <a:p>
            <a:pPr indent="0">
              <a:spcAft>
                <a:spcPts val="56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a:t>
            </a:r>
            <a:r>
              <a:rPr lang="ja-JP" altLang="en-US" sz="2400" u="sng" dirty="0">
                <a:solidFill>
                  <a:srgbClr val="001F60"/>
                </a:solidFill>
                <a:latin typeface="HG丸ｺﾞｼｯｸM-PRO" panose="020F0600000000000000" pitchFamily="50" charset="-128"/>
                <a:ea typeface="HG丸ｺﾞｼｯｸM-PRO" panose="020F0600000000000000" pitchFamily="50" charset="-128"/>
              </a:rPr>
              <a:t>未来につながる子ども・子育て支援</a:t>
            </a:r>
            <a:r>
              <a:rPr lang="ja-JP" altLang="en-US" sz="2400" dirty="0">
                <a:solidFill>
                  <a:srgbClr val="001F60"/>
                </a:solidFill>
                <a:latin typeface="HG丸ｺﾞｼｯｸM-PRO" panose="020F0600000000000000" pitchFamily="50" charset="-128"/>
                <a:ea typeface="HG丸ｺﾞｼｯｸM-PRO" panose="020F0600000000000000" pitchFamily="50" charset="-128"/>
              </a:rPr>
              <a:t>」</a:t>
            </a:r>
            <a:endParaRPr lang="en-US" altLang="ja-JP" sz="2400" dirty="0">
              <a:solidFill>
                <a:srgbClr val="001F60"/>
              </a:solidFill>
              <a:latin typeface="HG丸ｺﾞｼｯｸM-PRO" panose="020F0600000000000000" pitchFamily="50" charset="-128"/>
              <a:ea typeface="HG丸ｺﾞｼｯｸM-PRO" panose="020F0600000000000000" pitchFamily="50" charset="-128"/>
            </a:endParaRPr>
          </a:p>
          <a:p>
            <a:pPr indent="0">
              <a:spcAft>
                <a:spcPts val="560"/>
              </a:spcAft>
            </a:pPr>
            <a:r>
              <a:rPr lang="ja-JP" altLang="en-US" sz="2400" dirty="0">
                <a:solidFill>
                  <a:srgbClr val="001F60"/>
                </a:solidFill>
                <a:latin typeface="HG丸ｺﾞｼｯｸM-PRO" panose="020F0600000000000000" pitchFamily="50" charset="-128"/>
                <a:ea typeface="HG丸ｺﾞｼｯｸM-PRO" panose="020F0600000000000000" pitchFamily="50" charset="-128"/>
              </a:rPr>
              <a:t>　　　</a:t>
            </a:r>
            <a:r>
              <a:rPr lang="ja-JP" altLang="en-US" dirty="0">
                <a:solidFill>
                  <a:srgbClr val="001F60"/>
                </a:solidFill>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・多様な子ども・子育てニーズの支援に向けた取り組みの充実</a:t>
            </a:r>
            <a:endParaRPr lang="en-US" altLang="ja-JP" dirty="0">
              <a:latin typeface="HG丸ｺﾞｼｯｸM-PRO" panose="020F0600000000000000" pitchFamily="50" charset="-128"/>
              <a:ea typeface="HG丸ｺﾞｼｯｸM-PRO" panose="020F0600000000000000" pitchFamily="50" charset="-128"/>
            </a:endParaRPr>
          </a:p>
          <a:p>
            <a:pPr indent="0">
              <a:spcAft>
                <a:spcPts val="560"/>
              </a:spcAft>
            </a:pPr>
            <a:r>
              <a:rPr lang="ja-JP" altLang="en-US" dirty="0">
                <a:latin typeface="HG丸ｺﾞｼｯｸM-PRO" panose="020F0600000000000000" pitchFamily="50" charset="-128"/>
                <a:ea typeface="HG丸ｺﾞｼｯｸM-PRO" panose="020F0600000000000000" pitchFamily="50" charset="-128"/>
              </a:rPr>
              <a:t>　　　　　・就学前教育・保育サービスの提供体制の再構築</a:t>
            </a:r>
          </a:p>
        </p:txBody>
      </p:sp>
      <p:sp>
        <p:nvSpPr>
          <p:cNvPr id="10" name="四角形: 角を丸くする 9">
            <a:extLst>
              <a:ext uri="{FF2B5EF4-FFF2-40B4-BE49-F238E27FC236}">
                <a16:creationId xmlns:a16="http://schemas.microsoft.com/office/drawing/2014/main" xmlns="" id="{18B18A69-29B7-4753-9B15-221BC433E336}"/>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大東市子ども・子育て支援事業計画</a:t>
            </a:r>
          </a:p>
        </p:txBody>
      </p:sp>
      <p:sp>
        <p:nvSpPr>
          <p:cNvPr id="3" name="テキスト ボックス 2">
            <a:extLst>
              <a:ext uri="{FF2B5EF4-FFF2-40B4-BE49-F238E27FC236}">
                <a16:creationId xmlns:a16="http://schemas.microsoft.com/office/drawing/2014/main" xmlns="" id="{5AD4AA6A-B143-4047-B947-0E9F9FFEAB2F}"/>
              </a:ext>
            </a:extLst>
          </p:cNvPr>
          <p:cNvSpPr txBox="1"/>
          <p:nvPr/>
        </p:nvSpPr>
        <p:spPr>
          <a:xfrm>
            <a:off x="411300" y="1985386"/>
            <a:ext cx="8757084" cy="1200329"/>
          </a:xfrm>
          <a:prstGeom prst="rect">
            <a:avLst/>
          </a:prstGeom>
          <a:noFill/>
        </p:spPr>
        <p:txBody>
          <a:bodyPr wrap="square" rtlCol="0">
            <a:spAutoFit/>
          </a:bodyPr>
          <a:lstStyle/>
          <a:p>
            <a:r>
              <a:rPr kumimoji="1" lang="ja-JP" altLang="en-US" sz="2400" dirty="0">
                <a:latin typeface="HG丸ｺﾞｼｯｸM-PRO" panose="020F0600000000000000" pitchFamily="50" charset="-128"/>
                <a:ea typeface="HG丸ｺﾞｼｯｸM-PRO" panose="020F0600000000000000" pitchFamily="50" charset="-128"/>
              </a:rPr>
              <a:t>○令和元年３月には、</a:t>
            </a:r>
            <a:r>
              <a:rPr kumimoji="1" lang="en-US" altLang="ja-JP" sz="2400" dirty="0">
                <a:latin typeface="HG丸ｺﾞｼｯｸM-PRO" panose="020F0600000000000000" pitchFamily="50" charset="-128"/>
                <a:ea typeface="HG丸ｺﾞｼｯｸM-PRO" panose="020F0600000000000000" pitchFamily="50" charset="-128"/>
              </a:rPr>
              <a:t>『</a:t>
            </a:r>
            <a:r>
              <a:rPr kumimoji="1" lang="ja-JP" altLang="en-US" sz="2400" dirty="0">
                <a:latin typeface="HG丸ｺﾞｼｯｸM-PRO" panose="020F0600000000000000" pitchFamily="50" charset="-128"/>
                <a:ea typeface="HG丸ｺﾞｼｯｸM-PRO" panose="020F0600000000000000" pitchFamily="50" charset="-128"/>
              </a:rPr>
              <a:t>第２期大東市子ども・子育て支援事業計画</a:t>
            </a:r>
            <a:r>
              <a:rPr kumimoji="1" lang="en-US" altLang="ja-JP" sz="2400" dirty="0">
                <a:latin typeface="HG丸ｺﾞｼｯｸM-PRO" panose="020F0600000000000000" pitchFamily="50" charset="-128"/>
                <a:ea typeface="HG丸ｺﾞｼｯｸM-PRO" panose="020F0600000000000000" pitchFamily="50" charset="-128"/>
              </a:rPr>
              <a:t>』</a:t>
            </a:r>
            <a:r>
              <a:rPr kumimoji="1" lang="ja-JP" altLang="en-US" sz="2400" dirty="0">
                <a:latin typeface="HG丸ｺﾞｼｯｸM-PRO" panose="020F0600000000000000" pitchFamily="50" charset="-128"/>
                <a:ea typeface="HG丸ｺﾞｼｯｸM-PRO" panose="020F0600000000000000" pitchFamily="50" charset="-128"/>
              </a:rPr>
              <a:t>を策定し、引き続き子育てしやすいまちづくりに取り組んでいます。</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2066544" y="1972056"/>
            <a:ext cx="792480" cy="682752"/>
          </a:xfrm>
          <a:prstGeom prst="rect">
            <a:avLst/>
          </a:prstGeom>
        </p:spPr>
      </p:pic>
      <p:pic>
        <p:nvPicPr>
          <p:cNvPr id="6" name="図 5"/>
          <p:cNvPicPr>
            <a:picLocks noChangeAspect="1"/>
          </p:cNvPicPr>
          <p:nvPr/>
        </p:nvPicPr>
        <p:blipFill>
          <a:blip r:embed="rId3"/>
          <a:stretch>
            <a:fillRect/>
          </a:stretch>
        </p:blipFill>
        <p:spPr>
          <a:xfrm rot="5400000" flipV="1">
            <a:off x="4440714" y="3254418"/>
            <a:ext cx="1037272" cy="798576"/>
          </a:xfrm>
          <a:prstGeom prst="rect">
            <a:avLst/>
          </a:prstGeom>
        </p:spPr>
      </p:pic>
      <p:pic>
        <p:nvPicPr>
          <p:cNvPr id="7" name="図 6"/>
          <p:cNvPicPr>
            <a:picLocks noChangeAspect="1"/>
          </p:cNvPicPr>
          <p:nvPr/>
        </p:nvPicPr>
        <p:blipFill>
          <a:blip r:embed="rId4"/>
          <a:stretch>
            <a:fillRect/>
          </a:stretch>
        </p:blipFill>
        <p:spPr>
          <a:xfrm>
            <a:off x="2069592" y="2214000"/>
            <a:ext cx="786384" cy="694944"/>
          </a:xfrm>
          <a:prstGeom prst="rect">
            <a:avLst/>
          </a:prstGeom>
        </p:spPr>
      </p:pic>
      <p:pic>
        <p:nvPicPr>
          <p:cNvPr id="9" name="図 8"/>
          <p:cNvPicPr>
            <a:picLocks noChangeAspect="1"/>
          </p:cNvPicPr>
          <p:nvPr/>
        </p:nvPicPr>
        <p:blipFill>
          <a:blip r:embed="rId5"/>
          <a:stretch>
            <a:fillRect/>
          </a:stretch>
        </p:blipFill>
        <p:spPr>
          <a:xfrm>
            <a:off x="2066544" y="3523488"/>
            <a:ext cx="798576" cy="691896"/>
          </a:xfrm>
          <a:prstGeom prst="rect">
            <a:avLst/>
          </a:prstGeom>
        </p:spPr>
      </p:pic>
      <p:pic>
        <p:nvPicPr>
          <p:cNvPr id="11" name="図 10"/>
          <p:cNvPicPr>
            <a:picLocks noChangeAspect="1"/>
          </p:cNvPicPr>
          <p:nvPr/>
        </p:nvPicPr>
        <p:blipFill>
          <a:blip r:embed="rId6"/>
          <a:stretch>
            <a:fillRect/>
          </a:stretch>
        </p:blipFill>
        <p:spPr>
          <a:xfrm>
            <a:off x="804672" y="1522104"/>
            <a:ext cx="8177784" cy="707136"/>
          </a:xfrm>
          <a:prstGeom prst="rect">
            <a:avLst/>
          </a:prstGeom>
        </p:spPr>
      </p:pic>
      <p:pic>
        <p:nvPicPr>
          <p:cNvPr id="12" name="図 11"/>
          <p:cNvPicPr>
            <a:picLocks noChangeAspect="1"/>
          </p:cNvPicPr>
          <p:nvPr/>
        </p:nvPicPr>
        <p:blipFill>
          <a:blip r:embed="rId7"/>
          <a:stretch>
            <a:fillRect/>
          </a:stretch>
        </p:blipFill>
        <p:spPr>
          <a:xfrm>
            <a:off x="886968" y="2744352"/>
            <a:ext cx="3124200" cy="1213104"/>
          </a:xfrm>
          <a:prstGeom prst="rect">
            <a:avLst/>
          </a:prstGeom>
        </p:spPr>
      </p:pic>
      <p:pic>
        <p:nvPicPr>
          <p:cNvPr id="14" name="図 13"/>
          <p:cNvPicPr>
            <a:picLocks noChangeAspect="1"/>
          </p:cNvPicPr>
          <p:nvPr/>
        </p:nvPicPr>
        <p:blipFill>
          <a:blip r:embed="rId8"/>
          <a:stretch>
            <a:fillRect/>
          </a:stretch>
        </p:blipFill>
        <p:spPr>
          <a:xfrm>
            <a:off x="886968" y="4317120"/>
            <a:ext cx="3124200" cy="1216152"/>
          </a:xfrm>
          <a:prstGeom prst="rect">
            <a:avLst/>
          </a:prstGeom>
        </p:spPr>
      </p:pic>
      <p:sp>
        <p:nvSpPr>
          <p:cNvPr id="19" name="正方形/長方形 18"/>
          <p:cNvSpPr/>
          <p:nvPr/>
        </p:nvSpPr>
        <p:spPr>
          <a:xfrm>
            <a:off x="1338072" y="1698888"/>
            <a:ext cx="7117080" cy="283464"/>
          </a:xfrm>
          <a:prstGeom prst="rect">
            <a:avLst/>
          </a:prstGeom>
          <a:solidFill>
            <a:srgbClr val="FFFFFF"/>
          </a:solidFill>
        </p:spPr>
        <p:txBody>
          <a:bodyPr wrap="none" lIns="0" tIns="0" rIns="0" bIns="0">
            <a:noAutofit/>
          </a:bodyPr>
          <a:lstStyle/>
          <a:p>
            <a:pPr indent="0"/>
            <a:r>
              <a:rPr lang="ja" sz="1800" dirty="0">
                <a:latin typeface="HG丸ｺﾞｼｯｸM-PRO" panose="020F0600000000000000" pitchFamily="50" charset="-128"/>
                <a:ea typeface="HG丸ｺﾞｼｯｸM-PRO" panose="020F0600000000000000" pitchFamily="50" charset="-128"/>
              </a:rPr>
              <a:t>第</a:t>
            </a:r>
            <a:r>
              <a:rPr lang="ja-JP" altLang="en-US" sz="1800" dirty="0">
                <a:latin typeface="HG丸ｺﾞｼｯｸM-PRO" panose="020F0600000000000000" pitchFamily="50" charset="-128"/>
                <a:ea typeface="HG丸ｺﾞｼｯｸM-PRO" panose="020F0600000000000000" pitchFamily="50" charset="-128"/>
              </a:rPr>
              <a:t>４</a:t>
            </a:r>
            <a:r>
              <a:rPr lang="ja" sz="1800" dirty="0">
                <a:latin typeface="HG丸ｺﾞｼｯｸM-PRO" panose="020F0600000000000000" pitchFamily="50" charset="-128"/>
                <a:ea typeface="HG丸ｺﾞｼｯｸM-PRO" panose="020F0600000000000000" pitchFamily="50" charset="-128"/>
              </a:rPr>
              <a:t>次</a:t>
            </a:r>
            <a:r>
              <a:rPr lang="ja-JP" altLang="en-US" sz="1800" dirty="0">
                <a:latin typeface="HG丸ｺﾞｼｯｸM-PRO" panose="020F0600000000000000" pitchFamily="50" charset="-128"/>
                <a:ea typeface="HG丸ｺﾞｼｯｸM-PRO" panose="020F0600000000000000" pitchFamily="50" charset="-128"/>
              </a:rPr>
              <a:t>大東</a:t>
            </a:r>
            <a:r>
              <a:rPr lang="ja" sz="1800" dirty="0">
                <a:latin typeface="HG丸ｺﾞｼｯｸM-PRO" panose="020F0600000000000000" pitchFamily="50" charset="-128"/>
                <a:ea typeface="HG丸ｺﾞｼｯｸM-PRO" panose="020F0600000000000000" pitchFamily="50" charset="-128"/>
              </a:rPr>
              <a:t>市総合計画</a:t>
            </a:r>
            <a:r>
              <a:rPr lang="ja-JP" altLang="en-US" sz="1800" dirty="0">
                <a:latin typeface="HG丸ｺﾞｼｯｸM-PRO" panose="020F0600000000000000" pitchFamily="50" charset="-128"/>
                <a:ea typeface="HG丸ｺﾞｼｯｸM-PRO" panose="020F0600000000000000" pitchFamily="50" charset="-128"/>
              </a:rPr>
              <a:t>第</a:t>
            </a:r>
            <a:r>
              <a:rPr lang="en-US" altLang="ja-JP" sz="1800" dirty="0">
                <a:latin typeface="HG丸ｺﾞｼｯｸM-PRO" panose="020F0600000000000000" pitchFamily="50" charset="-128"/>
                <a:ea typeface="HG丸ｺﾞｼｯｸM-PRO" panose="020F0600000000000000" pitchFamily="50" charset="-128"/>
              </a:rPr>
              <a:t>II</a:t>
            </a:r>
            <a:r>
              <a:rPr lang="ja-JP" altLang="en-US" sz="1800" dirty="0">
                <a:latin typeface="HG丸ｺﾞｼｯｸM-PRO" panose="020F0600000000000000" pitchFamily="50" charset="-128"/>
                <a:ea typeface="HG丸ｺﾞｼｯｸM-PRO" panose="020F0600000000000000" pitchFamily="50" charset="-128"/>
              </a:rPr>
              <a:t>期後期</a:t>
            </a:r>
            <a:r>
              <a:rPr lang="ja" sz="1800"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平成</a:t>
            </a:r>
            <a:r>
              <a:rPr lang="en-US" altLang="ja-JP" dirty="0">
                <a:latin typeface="HG丸ｺﾞｼｯｸM-PRO" panose="020F0600000000000000" pitchFamily="50" charset="-128"/>
                <a:ea typeface="HG丸ｺﾞｼｯｸM-PRO" panose="020F0600000000000000" pitchFamily="50" charset="-128"/>
              </a:rPr>
              <a:t>28</a:t>
            </a:r>
            <a:r>
              <a:rPr lang="ja-JP" altLang="en-US" dirty="0">
                <a:latin typeface="HG丸ｺﾞｼｯｸM-PRO" panose="020F0600000000000000" pitchFamily="50" charset="-128"/>
                <a:ea typeface="HG丸ｺﾞｼｯｸM-PRO" panose="020F0600000000000000" pitchFamily="50" charset="-128"/>
              </a:rPr>
              <a:t>年度</a:t>
            </a:r>
            <a:r>
              <a:rPr lang="ja" sz="1800"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令和</a:t>
            </a:r>
            <a:r>
              <a:rPr lang="en-US" altLang="ja-JP" dirty="0">
                <a:latin typeface="HG丸ｺﾞｼｯｸM-PRO" panose="020F0600000000000000" pitchFamily="50" charset="-128"/>
                <a:ea typeface="HG丸ｺﾞｼｯｸM-PRO" panose="020F0600000000000000" pitchFamily="50" charset="-128"/>
              </a:rPr>
              <a:t>2</a:t>
            </a:r>
            <a:r>
              <a:rPr lang="ja" sz="1800" dirty="0">
                <a:latin typeface="HG丸ｺﾞｼｯｸM-PRO" panose="020F0600000000000000" pitchFamily="50" charset="-128"/>
                <a:ea typeface="HG丸ｺﾞｼｯｸM-PRO" panose="020F0600000000000000" pitchFamily="50" charset="-128"/>
              </a:rPr>
              <a:t>年度)</a:t>
            </a:r>
          </a:p>
        </p:txBody>
      </p:sp>
      <p:sp>
        <p:nvSpPr>
          <p:cNvPr id="22" name="正方形/長方形 21"/>
          <p:cNvSpPr/>
          <p:nvPr/>
        </p:nvSpPr>
        <p:spPr>
          <a:xfrm>
            <a:off x="1210056" y="2982858"/>
            <a:ext cx="2450592" cy="627888"/>
          </a:xfrm>
          <a:prstGeom prst="rect">
            <a:avLst/>
          </a:prstGeom>
          <a:solidFill>
            <a:srgbClr val="FFFFFF"/>
          </a:solidFill>
        </p:spPr>
        <p:txBody>
          <a:bodyPr lIns="0" tIns="0" rIns="0" bIns="0">
            <a:noAutofit/>
          </a:bodyPr>
          <a:lstStyle/>
          <a:p>
            <a:pPr indent="0"/>
            <a:r>
              <a:rPr lang="ja-JP" altLang="en-US" sz="1800" dirty="0">
                <a:latin typeface="HG丸ｺﾞｼｯｸM-PRO" panose="020F0600000000000000" pitchFamily="50" charset="-128"/>
                <a:ea typeface="HG丸ｺﾞｼｯｸM-PRO" panose="020F0600000000000000" pitchFamily="50" charset="-128"/>
              </a:rPr>
              <a:t>大東市子ども・子育て</a:t>
            </a:r>
            <a:endParaRPr lang="ja" sz="1800" dirty="0">
              <a:latin typeface="HG丸ｺﾞｼｯｸM-PRO" panose="020F0600000000000000" pitchFamily="50" charset="-128"/>
              <a:ea typeface="HG丸ｺﾞｼｯｸM-PRO" panose="020F0600000000000000" pitchFamily="50" charset="-128"/>
            </a:endParaRPr>
          </a:p>
          <a:p>
            <a:pPr marL="91000" indent="0"/>
            <a:r>
              <a:rPr lang="ja-JP" altLang="en-US" dirty="0">
                <a:latin typeface="HG丸ｺﾞｼｯｸM-PRO" panose="020F0600000000000000" pitchFamily="50" charset="-128"/>
                <a:ea typeface="HG丸ｺﾞｼｯｸM-PRO" panose="020F0600000000000000" pitchFamily="50" charset="-128"/>
              </a:rPr>
              <a:t>　</a:t>
            </a:r>
            <a:r>
              <a:rPr lang="ja" sz="1800" dirty="0">
                <a:latin typeface="HG丸ｺﾞｼｯｸM-PRO" panose="020F0600000000000000" pitchFamily="50" charset="-128"/>
                <a:ea typeface="HG丸ｺﾞｼｯｸM-PRO" panose="020F0600000000000000" pitchFamily="50" charset="-128"/>
              </a:rPr>
              <a:t>支援事業計画</a:t>
            </a:r>
          </a:p>
        </p:txBody>
      </p:sp>
      <p:sp>
        <p:nvSpPr>
          <p:cNvPr id="23" name="正方形/長方形 22"/>
          <p:cNvSpPr/>
          <p:nvPr/>
        </p:nvSpPr>
        <p:spPr>
          <a:xfrm>
            <a:off x="1129476" y="4604776"/>
            <a:ext cx="2697480" cy="560832"/>
          </a:xfrm>
          <a:prstGeom prst="rect">
            <a:avLst/>
          </a:prstGeom>
          <a:solidFill>
            <a:srgbClr val="FFFFFF"/>
          </a:solidFill>
        </p:spPr>
        <p:txBody>
          <a:bodyPr lIns="0" tIns="0" rIns="0" bIns="0">
            <a:noAutofit/>
          </a:bodyPr>
          <a:lstStyle/>
          <a:p>
            <a:pPr indent="0" algn="ctr"/>
            <a:r>
              <a:rPr lang="ja" sz="1800" dirty="0">
                <a:latin typeface="HG丸ｺﾞｼｯｸM-PRO" panose="020F0600000000000000" pitchFamily="50" charset="-128"/>
                <a:ea typeface="HG丸ｺﾞｼｯｸM-PRO" panose="020F0600000000000000" pitchFamily="50" charset="-128"/>
              </a:rPr>
              <a:t>関連法律等</a:t>
            </a:r>
          </a:p>
          <a:p>
            <a:pPr indent="0"/>
            <a:r>
              <a:rPr lang="en-US" sz="1800" dirty="0" err="1">
                <a:latin typeface="HG丸ｺﾞｼｯｸM-PRO" panose="020F0600000000000000" pitchFamily="50" charset="-128"/>
                <a:ea typeface="HG丸ｺﾞｼｯｸM-PRO" panose="020F0600000000000000" pitchFamily="50" charset="-128"/>
              </a:rPr>
              <a:t>子ども・子育て支援法</a:t>
            </a:r>
            <a:endParaRPr lang="en-US" sz="1800"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26" name="正方形/長方形 25"/>
          <p:cNvSpPr/>
          <p:nvPr/>
        </p:nvSpPr>
        <p:spPr>
          <a:xfrm>
            <a:off x="9168384"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7</a:t>
            </a:r>
          </a:p>
        </p:txBody>
      </p:sp>
      <p:sp>
        <p:nvSpPr>
          <p:cNvPr id="28" name="四角形: 角を丸くする 27">
            <a:extLst>
              <a:ext uri="{FF2B5EF4-FFF2-40B4-BE49-F238E27FC236}">
                <a16:creationId xmlns:a16="http://schemas.microsoft.com/office/drawing/2014/main" xmlns="" id="{9436656C-B068-4310-B888-AC986DE37819}"/>
              </a:ext>
            </a:extLst>
          </p:cNvPr>
          <p:cNvSpPr/>
          <p:nvPr/>
        </p:nvSpPr>
        <p:spPr>
          <a:xfrm>
            <a:off x="4387151" y="4263970"/>
            <a:ext cx="4402073" cy="1565910"/>
          </a:xfrm>
          <a:prstGeom prst="roundRect">
            <a:avLst/>
          </a:prstGeom>
          <a:gradFill>
            <a:gsLst>
              <a:gs pos="0">
                <a:schemeClr val="accent4">
                  <a:lumMod val="5000"/>
                  <a:lumOff val="95000"/>
                  <a:alpha val="50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xmlns="" id="{9D2483AB-108C-41BD-BF1D-03E4F4D08E09}"/>
              </a:ext>
            </a:extLst>
          </p:cNvPr>
          <p:cNvSpPr/>
          <p:nvPr/>
        </p:nvSpPr>
        <p:spPr>
          <a:xfrm>
            <a:off x="4614861" y="4718504"/>
            <a:ext cx="3971925" cy="627888"/>
          </a:xfrm>
          <a:prstGeom prst="rect">
            <a:avLst/>
          </a:prstGeom>
          <a:solidFill>
            <a:srgbClr val="FFFFFF"/>
          </a:solidFill>
        </p:spPr>
        <p:txBody>
          <a:bodyPr lIns="0" tIns="0" rIns="0" bIns="0">
            <a:noAutofit/>
          </a:bodyPr>
          <a:lstStyle/>
          <a:p>
            <a:pPr indent="0"/>
            <a:r>
              <a:rPr lang="ja-JP" altLang="en-US" dirty="0">
                <a:latin typeface="HG丸ｺﾞｼｯｸM-PRO" panose="020F0600000000000000" pitchFamily="50" charset="-128"/>
                <a:ea typeface="HG丸ｺﾞｼｯｸM-PRO" panose="020F0600000000000000" pitchFamily="50" charset="-128"/>
              </a:rPr>
              <a:t>北条幼稚園と北条保育所の施設統合と認定こども園移行に関する基本方針</a:t>
            </a:r>
            <a:endParaRPr lang="ja" sz="1800" dirty="0">
              <a:latin typeface="HG丸ｺﾞｼｯｸM-PRO" panose="020F0600000000000000" pitchFamily="50" charset="-128"/>
              <a:ea typeface="HG丸ｺﾞｼｯｸM-PRO" panose="020F0600000000000000" pitchFamily="50" charset="-128"/>
            </a:endParaRPr>
          </a:p>
        </p:txBody>
      </p:sp>
      <p:sp>
        <p:nvSpPr>
          <p:cNvPr id="17" name="四角形: 角を丸くする 16">
            <a:extLst>
              <a:ext uri="{FF2B5EF4-FFF2-40B4-BE49-F238E27FC236}">
                <a16:creationId xmlns:a16="http://schemas.microsoft.com/office/drawing/2014/main" xmlns="" id="{554B3F5C-B9D1-4BF7-8FDA-D6C767C6A103}"/>
              </a:ext>
            </a:extLst>
          </p:cNvPr>
          <p:cNvSpPr/>
          <p:nvPr/>
        </p:nvSpPr>
        <p:spPr>
          <a:xfrm>
            <a:off x="352070" y="426624"/>
            <a:ext cx="8601456" cy="590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a:t> 基本方針の位置づけ</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2700" y="973074"/>
            <a:ext cx="9906000" cy="2974848"/>
          </a:xfrm>
          <a:prstGeom prst="rect">
            <a:avLst/>
          </a:prstGeom>
        </p:spPr>
      </p:pic>
      <p:sp>
        <p:nvSpPr>
          <p:cNvPr id="3" name="正方形/長方形 2"/>
          <p:cNvSpPr/>
          <p:nvPr/>
        </p:nvSpPr>
        <p:spPr>
          <a:xfrm>
            <a:off x="1548384" y="4416552"/>
            <a:ext cx="7252716" cy="591312"/>
          </a:xfrm>
          <a:prstGeom prst="rect">
            <a:avLst/>
          </a:prstGeom>
          <a:noFill/>
        </p:spPr>
        <p:txBody>
          <a:bodyPr wrap="none" lIns="0" tIns="0" rIns="0" bIns="0">
            <a:noAutofit/>
          </a:bodyPr>
          <a:lstStyle/>
          <a:p>
            <a:pPr indent="0"/>
            <a:r>
              <a:rPr lang="ja-JP" altLang="en-US" sz="4000" dirty="0">
                <a:latin typeface="ＭＳ ゴシック" panose="020B0609070205080204" pitchFamily="49" charset="-128"/>
                <a:ea typeface="ＭＳ ゴシック" panose="020B0609070205080204" pitchFamily="49" charset="-128"/>
              </a:rPr>
              <a:t>本市の</a:t>
            </a:r>
            <a:r>
              <a:rPr lang="en-US" sz="4000" dirty="0" err="1">
                <a:latin typeface="ＭＳ ゴシック" panose="020B0609070205080204" pitchFamily="49" charset="-128"/>
                <a:ea typeface="ＭＳ ゴシック" panose="020B0609070205080204" pitchFamily="49" charset="-128"/>
              </a:rPr>
              <a:t>就学前教育・保育の</a:t>
            </a:r>
            <a:r>
              <a:rPr lang="ja-JP" altLang="en-US" sz="4000" dirty="0">
                <a:latin typeface="ＭＳ ゴシック" panose="020B0609070205080204" pitchFamily="49" charset="-128"/>
                <a:ea typeface="ＭＳ ゴシック" panose="020B0609070205080204" pitchFamily="49" charset="-128"/>
              </a:rPr>
              <a:t>状況</a:t>
            </a:r>
            <a:endParaRPr lang="en-US" sz="4000"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3907536" y="6464808"/>
            <a:ext cx="2090928" cy="167640"/>
          </a:xfrm>
          <a:prstGeom prst="rect">
            <a:avLst/>
          </a:prstGeom>
          <a:noFill/>
        </p:spPr>
        <p:txBody>
          <a:bodyPr wrap="none" lIns="0" tIns="0" rIns="0" bIns="0">
            <a:noAutofit/>
          </a:bodyPr>
          <a:lstStyle/>
          <a:p>
            <a:pPr indent="0"/>
            <a:r>
              <a:rPr lang="ja" sz="1000" dirty="0">
                <a:solidFill>
                  <a:srgbClr val="898989"/>
                </a:solidFill>
                <a:latin typeface="MS Mincho"/>
                <a:ea typeface="MS Mincho"/>
              </a:rPr>
              <a:t>認定こども園説明会資料</a:t>
            </a:r>
            <a:endParaRPr lang="ja" sz="1000" dirty="0">
              <a:latin typeface="MS Mincho"/>
              <a:ea typeface="MS Mincho"/>
            </a:endParaRPr>
          </a:p>
        </p:txBody>
      </p:sp>
      <p:sp>
        <p:nvSpPr>
          <p:cNvPr id="5" name="正方形/長方形 4"/>
          <p:cNvSpPr/>
          <p:nvPr/>
        </p:nvSpPr>
        <p:spPr>
          <a:xfrm>
            <a:off x="9168384" y="6464808"/>
            <a:ext cx="170688" cy="167640"/>
          </a:xfrm>
          <a:prstGeom prst="rect">
            <a:avLst/>
          </a:prstGeom>
          <a:noFill/>
        </p:spPr>
        <p:txBody>
          <a:bodyPr wrap="none" lIns="0" tIns="0" rIns="0" bIns="0">
            <a:noAutofit/>
          </a:bodyPr>
          <a:lstStyle/>
          <a:p>
            <a:pPr indent="0"/>
            <a:r>
              <a:rPr lang="en-US" sz="1000" dirty="0">
                <a:solidFill>
                  <a:srgbClr val="898989"/>
                </a:solidFill>
                <a:latin typeface="MS Mincho"/>
              </a:rPr>
              <a:t>8</a:t>
            </a:r>
          </a:p>
        </p:txBody>
      </p:sp>
    </p:spTree>
    <p:extLst>
      <p:ext uri="{BB962C8B-B14F-4D97-AF65-F5344CB8AC3E}">
        <p14:creationId xmlns:p14="http://schemas.microsoft.com/office/powerpoint/2010/main" val="113381694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1421</TotalTime>
  <Words>1782</Words>
  <Application>Microsoft Office PowerPoint</Application>
  <PresentationFormat>ユーザー設定</PresentationFormat>
  <Paragraphs>344</Paragraphs>
  <Slides>29</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29</vt:i4>
      </vt:variant>
    </vt:vector>
  </HeadingPairs>
  <TitlesOfParts>
    <vt:vector size="36" baseType="lpstr">
      <vt:lpstr>HG丸ｺﾞｼｯｸM-PRO</vt:lpstr>
      <vt:lpstr>ＭＳ Ｐゴシック</vt:lpstr>
      <vt:lpstr>ＭＳ ゴシック</vt:lpstr>
      <vt:lpstr>MS Mincho</vt:lpstr>
      <vt:lpstr>Arial</vt:lpstr>
      <vt:lpstr>Calibri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平成26年度一般会計当初予算の概要</dc:title>
  <dc:subject/>
  <dc:creator>Mac User</dc:creator>
  <cp:keywords/>
  <cp:lastModifiedBy>山城 まり子</cp:lastModifiedBy>
  <cp:revision>121</cp:revision>
  <cp:lastPrinted>2020-08-25T01:14:33Z</cp:lastPrinted>
  <dcterms:modified xsi:type="dcterms:W3CDTF">2020-08-25T01:14:50Z</dcterms:modified>
</cp:coreProperties>
</file>